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32"/>
  </p:notesMasterIdLst>
  <p:sldIdLst>
    <p:sldId id="266" r:id="rId2"/>
    <p:sldId id="267" r:id="rId3"/>
    <p:sldId id="268" r:id="rId4"/>
    <p:sldId id="269" r:id="rId5"/>
    <p:sldId id="296" r:id="rId6"/>
    <p:sldId id="271" r:id="rId7"/>
    <p:sldId id="272" r:id="rId8"/>
    <p:sldId id="273" r:id="rId9"/>
    <p:sldId id="297" r:id="rId10"/>
    <p:sldId id="275" r:id="rId11"/>
    <p:sldId id="276" r:id="rId12"/>
    <p:sldId id="277" r:id="rId13"/>
    <p:sldId id="278" r:id="rId14"/>
    <p:sldId id="279" r:id="rId15"/>
    <p:sldId id="280" r:id="rId16"/>
    <p:sldId id="298" r:id="rId17"/>
    <p:sldId id="282" r:id="rId18"/>
    <p:sldId id="283" r:id="rId19"/>
    <p:sldId id="299" r:id="rId20"/>
    <p:sldId id="285" r:id="rId21"/>
    <p:sldId id="286" r:id="rId22"/>
    <p:sldId id="287" r:id="rId23"/>
    <p:sldId id="288" r:id="rId24"/>
    <p:sldId id="289" r:id="rId25"/>
    <p:sldId id="290" r:id="rId26"/>
    <p:sldId id="291" r:id="rId27"/>
    <p:sldId id="292" r:id="rId28"/>
    <p:sldId id="293" r:id="rId29"/>
    <p:sldId id="294" r:id="rId30"/>
    <p:sldId id="295" r:id="rId31"/>
  </p:sldIdLst>
  <p:sldSz cx="9144000" cy="6858000" type="screen4x3"/>
  <p:notesSz cx="6946900" cy="9283700"/>
  <p:defaultTextStyle>
    <a:defPPr>
      <a:defRPr lang="en-US"/>
    </a:defPPr>
    <a:lvl1pPr algn="ctr" rtl="0" fontAlgn="base">
      <a:spcBef>
        <a:spcPct val="0"/>
      </a:spcBef>
      <a:spcAft>
        <a:spcPct val="0"/>
      </a:spcAft>
      <a:defRPr sz="2400" kern="1200">
        <a:solidFill>
          <a:schemeClr val="tx1"/>
        </a:solidFill>
        <a:latin typeface="Times New Roman" charset="0"/>
        <a:ea typeface="+mn-ea"/>
        <a:cs typeface="Times New Roman" charset="0"/>
      </a:defRPr>
    </a:lvl1pPr>
    <a:lvl2pPr marL="457200" algn="ctr" rtl="0" fontAlgn="base">
      <a:spcBef>
        <a:spcPct val="0"/>
      </a:spcBef>
      <a:spcAft>
        <a:spcPct val="0"/>
      </a:spcAft>
      <a:defRPr sz="2400" kern="1200">
        <a:solidFill>
          <a:schemeClr val="tx1"/>
        </a:solidFill>
        <a:latin typeface="Times New Roman" charset="0"/>
        <a:ea typeface="+mn-ea"/>
        <a:cs typeface="Times New Roman" charset="0"/>
      </a:defRPr>
    </a:lvl2pPr>
    <a:lvl3pPr marL="914400" algn="ctr" rtl="0" fontAlgn="base">
      <a:spcBef>
        <a:spcPct val="0"/>
      </a:spcBef>
      <a:spcAft>
        <a:spcPct val="0"/>
      </a:spcAft>
      <a:defRPr sz="2400" kern="1200">
        <a:solidFill>
          <a:schemeClr val="tx1"/>
        </a:solidFill>
        <a:latin typeface="Times New Roman" charset="0"/>
        <a:ea typeface="+mn-ea"/>
        <a:cs typeface="Times New Roman" charset="0"/>
      </a:defRPr>
    </a:lvl3pPr>
    <a:lvl4pPr marL="1371600" algn="ctr" rtl="0" fontAlgn="base">
      <a:spcBef>
        <a:spcPct val="0"/>
      </a:spcBef>
      <a:spcAft>
        <a:spcPct val="0"/>
      </a:spcAft>
      <a:defRPr sz="2400" kern="1200">
        <a:solidFill>
          <a:schemeClr val="tx1"/>
        </a:solidFill>
        <a:latin typeface="Times New Roman" charset="0"/>
        <a:ea typeface="+mn-ea"/>
        <a:cs typeface="Times New Roman" charset="0"/>
      </a:defRPr>
    </a:lvl4pPr>
    <a:lvl5pPr marL="1828800" algn="ctr" rtl="0" fontAlgn="base">
      <a:spcBef>
        <a:spcPct val="0"/>
      </a:spcBef>
      <a:spcAft>
        <a:spcPct val="0"/>
      </a:spcAft>
      <a:defRPr sz="2400" kern="1200">
        <a:solidFill>
          <a:schemeClr val="tx1"/>
        </a:solidFill>
        <a:latin typeface="Times New Roman" charset="0"/>
        <a:ea typeface="+mn-ea"/>
        <a:cs typeface="Times New Roman" charset="0"/>
      </a:defRPr>
    </a:lvl5pPr>
    <a:lvl6pPr marL="2286000" algn="l" defTabSz="914400" rtl="0" eaLnBrk="1" latinLnBrk="0" hangingPunct="1">
      <a:defRPr sz="2400" kern="1200">
        <a:solidFill>
          <a:schemeClr val="tx1"/>
        </a:solidFill>
        <a:latin typeface="Times New Roman" charset="0"/>
        <a:ea typeface="+mn-ea"/>
        <a:cs typeface="Times New Roman" charset="0"/>
      </a:defRPr>
    </a:lvl6pPr>
    <a:lvl7pPr marL="2743200" algn="l" defTabSz="914400" rtl="0" eaLnBrk="1" latinLnBrk="0" hangingPunct="1">
      <a:defRPr sz="2400" kern="1200">
        <a:solidFill>
          <a:schemeClr val="tx1"/>
        </a:solidFill>
        <a:latin typeface="Times New Roman" charset="0"/>
        <a:ea typeface="+mn-ea"/>
        <a:cs typeface="Times New Roman" charset="0"/>
      </a:defRPr>
    </a:lvl7pPr>
    <a:lvl8pPr marL="3200400" algn="l" defTabSz="914400" rtl="0" eaLnBrk="1" latinLnBrk="0" hangingPunct="1">
      <a:defRPr sz="2400" kern="1200">
        <a:solidFill>
          <a:schemeClr val="tx1"/>
        </a:solidFill>
        <a:latin typeface="Times New Roman" charset="0"/>
        <a:ea typeface="+mn-ea"/>
        <a:cs typeface="Times New Roman" charset="0"/>
      </a:defRPr>
    </a:lvl8pPr>
    <a:lvl9pPr marL="3657600" algn="l" defTabSz="914400" rtl="0" eaLnBrk="1" latinLnBrk="0" hangingPunct="1">
      <a:defRPr sz="2400" kern="1200">
        <a:solidFill>
          <a:schemeClr val="tx1"/>
        </a:solidFill>
        <a:latin typeface="Times New Roman" charset="0"/>
        <a:ea typeface="+mn-ea"/>
        <a:cs typeface="Times New Roman"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CA35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7" autoAdjust="0"/>
    <p:restoredTop sz="94575" autoAdjust="0"/>
  </p:normalViewPr>
  <p:slideViewPr>
    <p:cSldViewPr>
      <p:cViewPr varScale="1">
        <p:scale>
          <a:sx n="87" d="100"/>
          <a:sy n="87" d="100"/>
        </p:scale>
        <p:origin x="-1062"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0898" name="Rectangle 2"/>
          <p:cNvSpPr>
            <a:spLocks noGrp="1" noChangeArrowheads="1"/>
          </p:cNvSpPr>
          <p:nvPr>
            <p:ph type="hdr" sz="quarter"/>
          </p:nvPr>
        </p:nvSpPr>
        <p:spPr bwMode="auto">
          <a:xfrm>
            <a:off x="0" y="0"/>
            <a:ext cx="3009900"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738" tIns="46369" rIns="92738" bIns="46369" numCol="1" anchor="t" anchorCtr="0" compatLnSpc="1">
            <a:prstTxWarp prst="textNoShape">
              <a:avLst/>
            </a:prstTxWarp>
          </a:bodyPr>
          <a:lstStyle>
            <a:lvl1pPr algn="l" defTabSz="927100">
              <a:defRPr sz="1200"/>
            </a:lvl1pPr>
          </a:lstStyle>
          <a:p>
            <a:endParaRPr lang="en-US"/>
          </a:p>
        </p:txBody>
      </p:sp>
      <p:sp>
        <p:nvSpPr>
          <p:cNvPr id="80899" name="Rectangle 3"/>
          <p:cNvSpPr>
            <a:spLocks noGrp="1" noChangeArrowheads="1"/>
          </p:cNvSpPr>
          <p:nvPr>
            <p:ph type="dt" idx="1"/>
          </p:nvPr>
        </p:nvSpPr>
        <p:spPr bwMode="auto">
          <a:xfrm>
            <a:off x="3937000" y="0"/>
            <a:ext cx="3009900"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738" tIns="46369" rIns="92738" bIns="46369" numCol="1" anchor="t" anchorCtr="0" compatLnSpc="1">
            <a:prstTxWarp prst="textNoShape">
              <a:avLst/>
            </a:prstTxWarp>
          </a:bodyPr>
          <a:lstStyle>
            <a:lvl1pPr algn="r" defTabSz="927100">
              <a:defRPr sz="1200"/>
            </a:lvl1pPr>
          </a:lstStyle>
          <a:p>
            <a:endParaRPr lang="en-US"/>
          </a:p>
        </p:txBody>
      </p:sp>
      <p:sp>
        <p:nvSpPr>
          <p:cNvPr id="80900" name="Rectangle 4"/>
          <p:cNvSpPr>
            <a:spLocks noChangeArrowheads="1" noTextEdit="1"/>
          </p:cNvSpPr>
          <p:nvPr>
            <p:ph type="sldImg" idx="2"/>
          </p:nvPr>
        </p:nvSpPr>
        <p:spPr bwMode="auto">
          <a:xfrm>
            <a:off x="1152525" y="696913"/>
            <a:ext cx="4641850" cy="348138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0901" name="Rectangle 5"/>
          <p:cNvSpPr>
            <a:spLocks noGrp="1" noChangeArrowheads="1"/>
          </p:cNvSpPr>
          <p:nvPr>
            <p:ph type="body" sz="quarter" idx="3"/>
          </p:nvPr>
        </p:nvSpPr>
        <p:spPr bwMode="auto">
          <a:xfrm>
            <a:off x="925513" y="4410075"/>
            <a:ext cx="5095875" cy="417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738" tIns="46369" rIns="92738" bIns="4636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0902" name="Rectangle 6"/>
          <p:cNvSpPr>
            <a:spLocks noGrp="1" noChangeArrowheads="1"/>
          </p:cNvSpPr>
          <p:nvPr>
            <p:ph type="ftr" sz="quarter" idx="4"/>
          </p:nvPr>
        </p:nvSpPr>
        <p:spPr bwMode="auto">
          <a:xfrm>
            <a:off x="0" y="8820150"/>
            <a:ext cx="3009900"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738" tIns="46369" rIns="92738" bIns="46369" numCol="1" anchor="b" anchorCtr="0" compatLnSpc="1">
            <a:prstTxWarp prst="textNoShape">
              <a:avLst/>
            </a:prstTxWarp>
          </a:bodyPr>
          <a:lstStyle>
            <a:lvl1pPr algn="l" defTabSz="927100">
              <a:defRPr sz="1200"/>
            </a:lvl1pPr>
          </a:lstStyle>
          <a:p>
            <a:endParaRPr lang="en-US"/>
          </a:p>
        </p:txBody>
      </p:sp>
      <p:sp>
        <p:nvSpPr>
          <p:cNvPr id="80903" name="Rectangle 7"/>
          <p:cNvSpPr>
            <a:spLocks noGrp="1" noChangeArrowheads="1"/>
          </p:cNvSpPr>
          <p:nvPr>
            <p:ph type="sldNum" sz="quarter" idx="5"/>
          </p:nvPr>
        </p:nvSpPr>
        <p:spPr bwMode="auto">
          <a:xfrm>
            <a:off x="3937000" y="8820150"/>
            <a:ext cx="3009900"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738" tIns="46369" rIns="92738" bIns="46369" numCol="1" anchor="b" anchorCtr="0" compatLnSpc="1">
            <a:prstTxWarp prst="textNoShape">
              <a:avLst/>
            </a:prstTxWarp>
          </a:bodyPr>
          <a:lstStyle>
            <a:lvl1pPr algn="r" defTabSz="927100">
              <a:defRPr sz="1200"/>
            </a:lvl1pPr>
          </a:lstStyle>
          <a:p>
            <a:fld id="{62D05331-2081-4ADC-BD4A-E8E6D59CEB76}" type="slidenum">
              <a:rPr lang="en-US"/>
              <a:pPr/>
              <a:t>‹#›</a:t>
            </a:fld>
            <a:endParaRPr lang="en-US"/>
          </a:p>
        </p:txBody>
      </p:sp>
    </p:spTree>
    <p:extLst>
      <p:ext uri="{BB962C8B-B14F-4D97-AF65-F5344CB8AC3E}">
        <p14:creationId xmlns:p14="http://schemas.microsoft.com/office/powerpoint/2010/main" val="221157330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Tahoma" pitchFamily="34" charset="0"/>
        <a:ea typeface="+mn-ea"/>
        <a:cs typeface="Times New Roman" charset="0"/>
      </a:defRPr>
    </a:lvl1pPr>
    <a:lvl2pPr marL="457200" algn="l" rtl="0" fontAlgn="base">
      <a:spcBef>
        <a:spcPct val="30000"/>
      </a:spcBef>
      <a:spcAft>
        <a:spcPct val="0"/>
      </a:spcAft>
      <a:defRPr kumimoji="1" sz="1200" kern="1200">
        <a:solidFill>
          <a:schemeClr val="tx1"/>
        </a:solidFill>
        <a:latin typeface="Tahoma" pitchFamily="34" charset="0"/>
        <a:ea typeface="+mn-ea"/>
        <a:cs typeface="Times New Roman" charset="0"/>
      </a:defRPr>
    </a:lvl2pPr>
    <a:lvl3pPr marL="914400" algn="l" rtl="0" fontAlgn="base">
      <a:spcBef>
        <a:spcPct val="30000"/>
      </a:spcBef>
      <a:spcAft>
        <a:spcPct val="0"/>
      </a:spcAft>
      <a:defRPr kumimoji="1" sz="1200" kern="1200">
        <a:solidFill>
          <a:schemeClr val="tx1"/>
        </a:solidFill>
        <a:latin typeface="Tahoma" pitchFamily="34" charset="0"/>
        <a:ea typeface="+mn-ea"/>
        <a:cs typeface="Times New Roman" charset="0"/>
      </a:defRPr>
    </a:lvl3pPr>
    <a:lvl4pPr marL="1371600" algn="l" rtl="0" fontAlgn="base">
      <a:spcBef>
        <a:spcPct val="30000"/>
      </a:spcBef>
      <a:spcAft>
        <a:spcPct val="0"/>
      </a:spcAft>
      <a:defRPr kumimoji="1" sz="1200" kern="1200">
        <a:solidFill>
          <a:schemeClr val="tx1"/>
        </a:solidFill>
        <a:latin typeface="Tahoma" pitchFamily="34" charset="0"/>
        <a:ea typeface="+mn-ea"/>
        <a:cs typeface="Times New Roman" charset="0"/>
      </a:defRPr>
    </a:lvl4pPr>
    <a:lvl5pPr marL="1828800" algn="l" rtl="0" fontAlgn="base">
      <a:spcBef>
        <a:spcPct val="30000"/>
      </a:spcBef>
      <a:spcAft>
        <a:spcPct val="0"/>
      </a:spcAft>
      <a:defRPr kumimoji="1" sz="1200" kern="1200">
        <a:solidFill>
          <a:schemeClr val="tx1"/>
        </a:solidFill>
        <a:latin typeface="Tahoma" pitchFamily="34" charset="0"/>
        <a:ea typeface="+mn-ea"/>
        <a:cs typeface="Times New Roman"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The new Essential Standards for Information and Technology (ITES) are based on the Revised Bloom's Taxonomy and are broad, rather than specific. The new Essential Standards are a blend of the previously separate Computer/Technology Standard Course of Study and Information Skills Standard Course of Study.</a:t>
            </a:r>
            <a:endParaRPr lang="en-US" b="1" smtClean="0"/>
          </a:p>
          <a:p>
            <a:pPr eaLnBrk="1" hangingPunct="1">
              <a:spcBef>
                <a:spcPct val="0"/>
              </a:spcBef>
            </a:pPr>
            <a:r>
              <a:rPr lang="en-US" smtClean="0"/>
              <a:t>The new ITES should be taught by classroom teachers, working in collaboration with Media Coordinators and Technology Facilitators, and embedded within the context of other curriculum. The ITES promote the teaching of technology in integration with other curricula, not as a stand‐alone skill. </a:t>
            </a:r>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128"/>
              </a:defRPr>
            </a:lvl1pPr>
            <a:lvl2pPr marL="38470355" indent="-38006663"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63692" eaLnBrk="0" fontAlgn="base" hangingPunct="0">
              <a:spcBef>
                <a:spcPct val="0"/>
              </a:spcBef>
              <a:spcAft>
                <a:spcPct val="0"/>
              </a:spcAft>
              <a:defRPr sz="2400">
                <a:solidFill>
                  <a:schemeClr val="tx1"/>
                </a:solidFill>
                <a:latin typeface="Arial" charset="0"/>
                <a:ea typeface="ＭＳ Ｐゴシック" charset="-128"/>
              </a:defRPr>
            </a:lvl6pPr>
            <a:lvl7pPr marL="927384" eaLnBrk="0" fontAlgn="base" hangingPunct="0">
              <a:spcBef>
                <a:spcPct val="0"/>
              </a:spcBef>
              <a:spcAft>
                <a:spcPct val="0"/>
              </a:spcAft>
              <a:defRPr sz="2400">
                <a:solidFill>
                  <a:schemeClr val="tx1"/>
                </a:solidFill>
                <a:latin typeface="Arial" charset="0"/>
                <a:ea typeface="ＭＳ Ｐゴシック" charset="-128"/>
              </a:defRPr>
            </a:lvl7pPr>
            <a:lvl8pPr marL="1391077" eaLnBrk="0" fontAlgn="base" hangingPunct="0">
              <a:spcBef>
                <a:spcPct val="0"/>
              </a:spcBef>
              <a:spcAft>
                <a:spcPct val="0"/>
              </a:spcAft>
              <a:defRPr sz="2400">
                <a:solidFill>
                  <a:schemeClr val="tx1"/>
                </a:solidFill>
                <a:latin typeface="Arial" charset="0"/>
                <a:ea typeface="ＭＳ Ｐゴシック" charset="-128"/>
              </a:defRPr>
            </a:lvl8pPr>
            <a:lvl9pPr marL="1854769"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45EA8B6C-7A2A-4DBC-B801-704FCC53AF03}" type="slidenum">
              <a:rPr lang="en-US" sz="1200"/>
              <a:pPr eaLnBrk="1" hangingPunct="1"/>
              <a:t>4</a:t>
            </a:fld>
            <a:endParaRPr lang="en-US" sz="12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basically</a:t>
            </a:r>
            <a:r>
              <a:rPr lang="en-US" baseline="0" dirty="0" smtClean="0"/>
              <a:t> the writing process standard. It focuses on planning, composing, revising, editing, rewriting and publishing. Writing seems intimidating when you try to tackle all of it at once.</a:t>
            </a:r>
          </a:p>
          <a:p>
            <a:r>
              <a:rPr lang="en-US" baseline="0" dirty="0" smtClean="0"/>
              <a:t>It is important to teach writing in stages or chunks.</a:t>
            </a:r>
            <a:endParaRPr lang="en-US" dirty="0"/>
          </a:p>
        </p:txBody>
      </p:sp>
      <p:sp>
        <p:nvSpPr>
          <p:cNvPr id="4" name="Slide Number Placeholder 3"/>
          <p:cNvSpPr>
            <a:spLocks noGrp="1"/>
          </p:cNvSpPr>
          <p:nvPr>
            <p:ph type="sldNum" sz="quarter" idx="10"/>
          </p:nvPr>
        </p:nvSpPr>
        <p:spPr/>
        <p:txBody>
          <a:bodyPr/>
          <a:lstStyle/>
          <a:p>
            <a:fld id="{62D05331-2081-4ADC-BD4A-E8E6D59CEB76}" type="slidenum">
              <a:rPr lang="en-US" smtClean="0"/>
              <a:pPr/>
              <a:t>21</a:t>
            </a:fld>
            <a:endParaRPr lang="en-US"/>
          </a:p>
        </p:txBody>
      </p:sp>
    </p:spTree>
    <p:extLst>
      <p:ext uri="{BB962C8B-B14F-4D97-AF65-F5344CB8AC3E}">
        <p14:creationId xmlns:p14="http://schemas.microsoft.com/office/powerpoint/2010/main" val="6034287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a:t>
            </a:r>
            <a:r>
              <a:rPr lang="en-US" baseline="0" dirty="0" smtClean="0"/>
              <a:t> all about research. Start with small projects before branching out to more detailed projects. </a:t>
            </a:r>
          </a:p>
          <a:p>
            <a:r>
              <a:rPr lang="en-US" baseline="0" dirty="0" smtClean="0"/>
              <a:t>In a world of technology overload, it is important to teach students how to assess the credibility of sources. We must also teach our students to paraphrase.</a:t>
            </a:r>
            <a:endParaRPr lang="en-US" dirty="0"/>
          </a:p>
        </p:txBody>
      </p:sp>
      <p:sp>
        <p:nvSpPr>
          <p:cNvPr id="4" name="Slide Number Placeholder 3"/>
          <p:cNvSpPr>
            <a:spLocks noGrp="1"/>
          </p:cNvSpPr>
          <p:nvPr>
            <p:ph type="sldNum" sz="quarter" idx="10"/>
          </p:nvPr>
        </p:nvSpPr>
        <p:spPr/>
        <p:txBody>
          <a:bodyPr/>
          <a:lstStyle/>
          <a:p>
            <a:fld id="{62D05331-2081-4ADC-BD4A-E8E6D59CEB76}" type="slidenum">
              <a:rPr lang="en-US" smtClean="0"/>
              <a:pPr/>
              <a:t>22</a:t>
            </a:fld>
            <a:endParaRPr lang="en-US"/>
          </a:p>
        </p:txBody>
      </p:sp>
    </p:spTree>
    <p:extLst>
      <p:ext uri="{BB962C8B-B14F-4D97-AF65-F5344CB8AC3E}">
        <p14:creationId xmlns:p14="http://schemas.microsoft.com/office/powerpoint/2010/main" val="36831198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Any taxonomy system, whether Original Bloom’, Revised Blooms, or Marzano’s, is intended to be used as a classification system. .Research has shown that as a result of the hierarchical nature of Original Bloom’s, students rarely reached the higher cognitive processes such as synthesis and evaluate because teachers spent so much time trying to get students to work at the lower cognitive levels.</a:t>
            </a:r>
            <a:endParaRPr lang="en-US" b="1" smtClean="0"/>
          </a:p>
          <a:p>
            <a:pPr eaLnBrk="1" hangingPunct="1">
              <a:spcBef>
                <a:spcPct val="0"/>
              </a:spcBef>
            </a:pPr>
            <a:r>
              <a:rPr lang="en-US" smtClean="0"/>
              <a:t>On the other hand, the revised taxonomy is not hierarchical in nature. Instead, the verbs are discussed in terms of cognitive complexity. Students do not have</a:t>
            </a:r>
            <a:endParaRPr lang="en-US" b="1" smtClean="0"/>
          </a:p>
          <a:p>
            <a:pPr eaLnBrk="1" hangingPunct="1">
              <a:spcBef>
                <a:spcPct val="0"/>
              </a:spcBef>
            </a:pPr>
            <a:r>
              <a:rPr lang="en-US" smtClean="0"/>
              <a:t>to master one level of cognitive processes before advancing to another. Instead, students may engage in a process that is more complex before they engage in one that is less complex </a:t>
            </a:r>
          </a:p>
          <a:p>
            <a:pPr eaLnBrk="1" hangingPunct="1">
              <a:spcBef>
                <a:spcPct val="0"/>
              </a:spcBef>
            </a:pPr>
            <a:endParaRPr lang="en-US" smtClean="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128"/>
              </a:defRPr>
            </a:lvl1pPr>
            <a:lvl2pPr marL="38470355" indent="-38006663"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63692" eaLnBrk="0" fontAlgn="base" hangingPunct="0">
              <a:spcBef>
                <a:spcPct val="0"/>
              </a:spcBef>
              <a:spcAft>
                <a:spcPct val="0"/>
              </a:spcAft>
              <a:defRPr sz="2400">
                <a:solidFill>
                  <a:schemeClr val="tx1"/>
                </a:solidFill>
                <a:latin typeface="Arial" charset="0"/>
                <a:ea typeface="ＭＳ Ｐゴシック" charset="-128"/>
              </a:defRPr>
            </a:lvl6pPr>
            <a:lvl7pPr marL="927384" eaLnBrk="0" fontAlgn="base" hangingPunct="0">
              <a:spcBef>
                <a:spcPct val="0"/>
              </a:spcBef>
              <a:spcAft>
                <a:spcPct val="0"/>
              </a:spcAft>
              <a:defRPr sz="2400">
                <a:solidFill>
                  <a:schemeClr val="tx1"/>
                </a:solidFill>
                <a:latin typeface="Arial" charset="0"/>
                <a:ea typeface="ＭＳ Ｐゴシック" charset="-128"/>
              </a:defRPr>
            </a:lvl7pPr>
            <a:lvl8pPr marL="1391077" eaLnBrk="0" fontAlgn="base" hangingPunct="0">
              <a:spcBef>
                <a:spcPct val="0"/>
              </a:spcBef>
              <a:spcAft>
                <a:spcPct val="0"/>
              </a:spcAft>
              <a:defRPr sz="2400">
                <a:solidFill>
                  <a:schemeClr val="tx1"/>
                </a:solidFill>
                <a:latin typeface="Arial" charset="0"/>
                <a:ea typeface="ＭＳ Ｐゴシック" charset="-128"/>
              </a:defRPr>
            </a:lvl8pPr>
            <a:lvl9pPr marL="1854769"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005847FB-54F7-4DC6-92E4-0159EDE9E1FC}" type="slidenum">
              <a:rPr lang="en-US" sz="1200"/>
              <a:pPr eaLnBrk="1" hangingPunct="1"/>
              <a:t>6</a:t>
            </a:fld>
            <a:endParaRPr 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You will need a partner for the next activity called Neighbors Gossip.</a:t>
            </a:r>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128"/>
              </a:defRPr>
            </a:lvl1pPr>
            <a:lvl2pPr marL="38470355" indent="-38006663"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63692" eaLnBrk="0" fontAlgn="base" hangingPunct="0">
              <a:spcBef>
                <a:spcPct val="0"/>
              </a:spcBef>
              <a:spcAft>
                <a:spcPct val="0"/>
              </a:spcAft>
              <a:defRPr sz="2400">
                <a:solidFill>
                  <a:schemeClr val="tx1"/>
                </a:solidFill>
                <a:latin typeface="Arial" charset="0"/>
                <a:ea typeface="ＭＳ Ｐゴシック" charset="-128"/>
              </a:defRPr>
            </a:lvl6pPr>
            <a:lvl7pPr marL="927384" eaLnBrk="0" fontAlgn="base" hangingPunct="0">
              <a:spcBef>
                <a:spcPct val="0"/>
              </a:spcBef>
              <a:spcAft>
                <a:spcPct val="0"/>
              </a:spcAft>
              <a:defRPr sz="2400">
                <a:solidFill>
                  <a:schemeClr val="tx1"/>
                </a:solidFill>
                <a:latin typeface="Arial" charset="0"/>
                <a:ea typeface="ＭＳ Ｐゴシック" charset="-128"/>
              </a:defRPr>
            </a:lvl7pPr>
            <a:lvl8pPr marL="1391077" eaLnBrk="0" fontAlgn="base" hangingPunct="0">
              <a:spcBef>
                <a:spcPct val="0"/>
              </a:spcBef>
              <a:spcAft>
                <a:spcPct val="0"/>
              </a:spcAft>
              <a:defRPr sz="2400">
                <a:solidFill>
                  <a:schemeClr val="tx1"/>
                </a:solidFill>
                <a:latin typeface="Arial" charset="0"/>
                <a:ea typeface="ＭＳ Ｐゴシック" charset="-128"/>
              </a:defRPr>
            </a:lvl8pPr>
            <a:lvl9pPr marL="1854769"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D866EE2F-6B48-49F8-B8F5-AC643FCD7BC1}" type="slidenum">
              <a:rPr lang="en-US" sz="1200"/>
              <a:pPr eaLnBrk="1" hangingPunct="1"/>
              <a:t>7</a:t>
            </a:fld>
            <a:endParaRPr 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ea typeface="ヒラギノ角ゴ Pro W3" charset="-128"/>
              </a:rPr>
              <a:t>With your partner select a book that you have both read. Partner #1 looks through the remembering question stems, and using agreed upon book as our text complete the question. Once you select the question, ask it 2 times to partner #2. Give the cards to partner #2 and let them flip it  to the back of the Remembering card so that they can answer based on the rubric.</a:t>
            </a:r>
          </a:p>
          <a:p>
            <a:pPr eaLnBrk="1" hangingPunct="1">
              <a:spcBef>
                <a:spcPct val="0"/>
              </a:spcBef>
            </a:pPr>
            <a:r>
              <a:rPr lang="en-US" smtClean="0">
                <a:ea typeface="ヒラギノ角ゴ Pro W3" charset="-128"/>
              </a:rPr>
              <a:t>Talk to teachers about the other cards in their pack that they do get to keep and lead a discussion on how these cards can be used in the classroom as an independent activity or center.</a:t>
            </a:r>
            <a:endParaRPr lang="en-US" smtClean="0"/>
          </a:p>
        </p:txBody>
      </p:sp>
      <p:sp>
        <p:nvSpPr>
          <p:cNvPr id="286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128"/>
              </a:defRPr>
            </a:lvl1pPr>
            <a:lvl2pPr marL="38470355" indent="-38006663"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63692" eaLnBrk="0" fontAlgn="base" hangingPunct="0">
              <a:spcBef>
                <a:spcPct val="0"/>
              </a:spcBef>
              <a:spcAft>
                <a:spcPct val="0"/>
              </a:spcAft>
              <a:defRPr sz="2400">
                <a:solidFill>
                  <a:schemeClr val="tx1"/>
                </a:solidFill>
                <a:latin typeface="Arial" charset="0"/>
                <a:ea typeface="ＭＳ Ｐゴシック" charset="-128"/>
              </a:defRPr>
            </a:lvl6pPr>
            <a:lvl7pPr marL="927384" eaLnBrk="0" fontAlgn="base" hangingPunct="0">
              <a:spcBef>
                <a:spcPct val="0"/>
              </a:spcBef>
              <a:spcAft>
                <a:spcPct val="0"/>
              </a:spcAft>
              <a:defRPr sz="2400">
                <a:solidFill>
                  <a:schemeClr val="tx1"/>
                </a:solidFill>
                <a:latin typeface="Arial" charset="0"/>
                <a:ea typeface="ＭＳ Ｐゴシック" charset="-128"/>
              </a:defRPr>
            </a:lvl7pPr>
            <a:lvl8pPr marL="1391077" eaLnBrk="0" fontAlgn="base" hangingPunct="0">
              <a:spcBef>
                <a:spcPct val="0"/>
              </a:spcBef>
              <a:spcAft>
                <a:spcPct val="0"/>
              </a:spcAft>
              <a:defRPr sz="2400">
                <a:solidFill>
                  <a:schemeClr val="tx1"/>
                </a:solidFill>
                <a:latin typeface="Arial" charset="0"/>
                <a:ea typeface="ＭＳ Ｐゴシック" charset="-128"/>
              </a:defRPr>
            </a:lvl8pPr>
            <a:lvl9pPr marL="1854769"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B6E445BA-A365-445D-9044-C4BB65775904}" type="slidenum">
              <a:rPr lang="en-US" sz="1200"/>
              <a:pPr eaLnBrk="1" hangingPunct="1"/>
              <a:t>8</a:t>
            </a:fld>
            <a:endParaRPr 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The 10 thematic strands were consolidated to the five conceptual strands shown here. The organization of the new essential standards around these five conceptual strands also provides a framework by which to organize critical content, concepts, and generalizations that are essential for understanding the disciplines of social studies. </a:t>
            </a:r>
          </a:p>
          <a:p>
            <a:pPr eaLnBrk="1" hangingPunct="1">
              <a:spcBef>
                <a:spcPct val="0"/>
              </a:spcBef>
            </a:pPr>
            <a:endParaRPr lang="en-US" smtClean="0"/>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128"/>
              </a:defRPr>
            </a:lvl1pPr>
            <a:lvl2pPr marL="38470355" indent="-38006663"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63692" eaLnBrk="0" fontAlgn="base" hangingPunct="0">
              <a:spcBef>
                <a:spcPct val="0"/>
              </a:spcBef>
              <a:spcAft>
                <a:spcPct val="0"/>
              </a:spcAft>
              <a:defRPr sz="2400">
                <a:solidFill>
                  <a:schemeClr val="tx1"/>
                </a:solidFill>
                <a:latin typeface="Arial" charset="0"/>
                <a:ea typeface="ＭＳ Ｐゴシック" charset="-128"/>
              </a:defRPr>
            </a:lvl6pPr>
            <a:lvl7pPr marL="927384" eaLnBrk="0" fontAlgn="base" hangingPunct="0">
              <a:spcBef>
                <a:spcPct val="0"/>
              </a:spcBef>
              <a:spcAft>
                <a:spcPct val="0"/>
              </a:spcAft>
              <a:defRPr sz="2400">
                <a:solidFill>
                  <a:schemeClr val="tx1"/>
                </a:solidFill>
                <a:latin typeface="Arial" charset="0"/>
                <a:ea typeface="ＭＳ Ｐゴシック" charset="-128"/>
              </a:defRPr>
            </a:lvl7pPr>
            <a:lvl8pPr marL="1391077" eaLnBrk="0" fontAlgn="base" hangingPunct="0">
              <a:spcBef>
                <a:spcPct val="0"/>
              </a:spcBef>
              <a:spcAft>
                <a:spcPct val="0"/>
              </a:spcAft>
              <a:defRPr sz="2400">
                <a:solidFill>
                  <a:schemeClr val="tx1"/>
                </a:solidFill>
                <a:latin typeface="Arial" charset="0"/>
                <a:ea typeface="ＭＳ Ｐゴシック" charset="-128"/>
              </a:defRPr>
            </a:lvl8pPr>
            <a:lvl9pPr marL="1854769"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48E67F42-2F46-4BE3-97B4-0A72B2C49B1A}" type="slidenum">
              <a:rPr lang="en-US" sz="1200"/>
              <a:pPr eaLnBrk="1" hangingPunct="1"/>
              <a:t>10</a:t>
            </a:fld>
            <a:endParaRPr 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There is a major paradigm shift from learning topically to learning conceptually. While concept‐based curriculum and instruction is not new; it may take additional training and practice to consciously plan and to consistently help students make connections in their learning. By focusing on conceptual understanding in a broader context, students will be better able to see the relationships and connections in the concepts they are studying. </a:t>
            </a:r>
            <a:endParaRPr lang="en-US" b="1" smtClean="0"/>
          </a:p>
          <a:p>
            <a:pPr eaLnBrk="1" hangingPunct="1">
              <a:spcBef>
                <a:spcPct val="0"/>
              </a:spcBef>
            </a:pPr>
            <a:r>
              <a:rPr lang="en-US" smtClean="0"/>
              <a:t> </a:t>
            </a:r>
            <a:endParaRPr lang="en-US" b="1" smtClean="0"/>
          </a:p>
          <a:p>
            <a:pPr eaLnBrk="1" hangingPunct="1">
              <a:spcBef>
                <a:spcPct val="0"/>
              </a:spcBef>
            </a:pPr>
            <a:endParaRPr lang="en-US"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128"/>
              </a:defRPr>
            </a:lvl1pPr>
            <a:lvl2pPr marL="38470355" indent="-38006663"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63692" eaLnBrk="0" fontAlgn="base" hangingPunct="0">
              <a:spcBef>
                <a:spcPct val="0"/>
              </a:spcBef>
              <a:spcAft>
                <a:spcPct val="0"/>
              </a:spcAft>
              <a:defRPr sz="2400">
                <a:solidFill>
                  <a:schemeClr val="tx1"/>
                </a:solidFill>
                <a:latin typeface="Arial" charset="0"/>
                <a:ea typeface="ＭＳ Ｐゴシック" charset="-128"/>
              </a:defRPr>
            </a:lvl6pPr>
            <a:lvl7pPr marL="927384" eaLnBrk="0" fontAlgn="base" hangingPunct="0">
              <a:spcBef>
                <a:spcPct val="0"/>
              </a:spcBef>
              <a:spcAft>
                <a:spcPct val="0"/>
              </a:spcAft>
              <a:defRPr sz="2400">
                <a:solidFill>
                  <a:schemeClr val="tx1"/>
                </a:solidFill>
                <a:latin typeface="Arial" charset="0"/>
                <a:ea typeface="ＭＳ Ｐゴシック" charset="-128"/>
              </a:defRPr>
            </a:lvl7pPr>
            <a:lvl8pPr marL="1391077" eaLnBrk="0" fontAlgn="base" hangingPunct="0">
              <a:spcBef>
                <a:spcPct val="0"/>
              </a:spcBef>
              <a:spcAft>
                <a:spcPct val="0"/>
              </a:spcAft>
              <a:defRPr sz="2400">
                <a:solidFill>
                  <a:schemeClr val="tx1"/>
                </a:solidFill>
                <a:latin typeface="Arial" charset="0"/>
                <a:ea typeface="ＭＳ Ｐゴシック" charset="-128"/>
              </a:defRPr>
            </a:lvl8pPr>
            <a:lvl9pPr marL="1854769"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B2DB984F-6D9F-4863-9CD5-CC81129484EC}" type="slidenum">
              <a:rPr lang="en-US" sz="1200"/>
              <a:pPr eaLnBrk="1" hangingPunct="1"/>
              <a:t>11</a:t>
            </a:fld>
            <a:endParaRPr 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So, how do we know if a concept is really a concept or just a topic? Concepts share the following characteristics… </a:t>
            </a:r>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128"/>
              </a:defRPr>
            </a:lvl1pPr>
            <a:lvl2pPr marL="38470355" indent="-38006663"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63692" eaLnBrk="0" fontAlgn="base" hangingPunct="0">
              <a:spcBef>
                <a:spcPct val="0"/>
              </a:spcBef>
              <a:spcAft>
                <a:spcPct val="0"/>
              </a:spcAft>
              <a:defRPr sz="2400">
                <a:solidFill>
                  <a:schemeClr val="tx1"/>
                </a:solidFill>
                <a:latin typeface="Arial" charset="0"/>
                <a:ea typeface="ＭＳ Ｐゴシック" charset="-128"/>
              </a:defRPr>
            </a:lvl6pPr>
            <a:lvl7pPr marL="927384" eaLnBrk="0" fontAlgn="base" hangingPunct="0">
              <a:spcBef>
                <a:spcPct val="0"/>
              </a:spcBef>
              <a:spcAft>
                <a:spcPct val="0"/>
              </a:spcAft>
              <a:defRPr sz="2400">
                <a:solidFill>
                  <a:schemeClr val="tx1"/>
                </a:solidFill>
                <a:latin typeface="Arial" charset="0"/>
                <a:ea typeface="ＭＳ Ｐゴシック" charset="-128"/>
              </a:defRPr>
            </a:lvl7pPr>
            <a:lvl8pPr marL="1391077" eaLnBrk="0" fontAlgn="base" hangingPunct="0">
              <a:spcBef>
                <a:spcPct val="0"/>
              </a:spcBef>
              <a:spcAft>
                <a:spcPct val="0"/>
              </a:spcAft>
              <a:defRPr sz="2400">
                <a:solidFill>
                  <a:schemeClr val="tx1"/>
                </a:solidFill>
                <a:latin typeface="Arial" charset="0"/>
                <a:ea typeface="ＭＳ Ｐゴシック" charset="-128"/>
              </a:defRPr>
            </a:lvl8pPr>
            <a:lvl9pPr marL="1854769"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DC404D16-A9A4-44F6-9C56-1A13C33A40D9}" type="slidenum">
              <a:rPr lang="en-US" sz="1200"/>
              <a:pPr eaLnBrk="1" hangingPunct="1"/>
              <a:t>12</a:t>
            </a:fld>
            <a:endParaRPr 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Environmental Literacy- The plan describes how our state will prepare students to understand, analyze and address the major environmental challenges facing North Carolina and our country.</a:t>
            </a:r>
            <a:endParaRPr lang="en-US" b="1" smtClean="0"/>
          </a:p>
          <a:p>
            <a:pPr eaLnBrk="1" hangingPunct="1">
              <a:spcBef>
                <a:spcPct val="0"/>
              </a:spcBef>
            </a:pPr>
            <a:r>
              <a:rPr lang="en-US" smtClean="0"/>
              <a:t> </a:t>
            </a:r>
            <a:endParaRPr lang="en-US" b="1" smtClean="0"/>
          </a:p>
          <a:p>
            <a:pPr eaLnBrk="1" hangingPunct="1">
              <a:spcBef>
                <a:spcPct val="0"/>
              </a:spcBef>
            </a:pPr>
            <a:r>
              <a:rPr lang="en-US" smtClean="0"/>
              <a:t>Integration of Skills with Content: In the </a:t>
            </a:r>
            <a:r>
              <a:rPr lang="en-US" b="1" smtClean="0"/>
              <a:t>2006 North Carolina Standard Course of Study (NCSCOS) </a:t>
            </a:r>
            <a:r>
              <a:rPr lang="en-US" smtClean="0"/>
              <a:t>there are separate Skills Competency Goals; however, in the new 2010 Essential Standards the skills are embedded within the K‐5 Essential Standards.</a:t>
            </a:r>
            <a:endParaRPr lang="en-US" b="1" smtClean="0"/>
          </a:p>
          <a:p>
            <a:pPr eaLnBrk="1" hangingPunct="1">
              <a:spcBef>
                <a:spcPct val="0"/>
              </a:spcBef>
            </a:pPr>
            <a:r>
              <a:rPr lang="en-US" smtClean="0"/>
              <a:t>For example:</a:t>
            </a:r>
            <a:endParaRPr lang="en-US" b="1" smtClean="0"/>
          </a:p>
          <a:p>
            <a:pPr eaLnBrk="1" hangingPunct="1">
              <a:spcBef>
                <a:spcPct val="0"/>
              </a:spcBef>
            </a:pPr>
            <a:r>
              <a:rPr lang="en-US" smtClean="0"/>
              <a:t>• K.G.1.1: Use maps to locate places in the classroom, school, and home.</a:t>
            </a:r>
            <a:endParaRPr lang="en-US" b="1" smtClean="0"/>
          </a:p>
          <a:p>
            <a:pPr eaLnBrk="1" hangingPunct="1">
              <a:spcBef>
                <a:spcPct val="0"/>
              </a:spcBef>
            </a:pPr>
            <a:r>
              <a:rPr lang="en-US" smtClean="0"/>
              <a:t>• 1.G.1.1: Use geographic tools to identify characteristics of various landforms and bodies of</a:t>
            </a:r>
            <a:endParaRPr lang="en-US" b="1" smtClean="0"/>
          </a:p>
          <a:p>
            <a:pPr eaLnBrk="1" hangingPunct="1">
              <a:spcBef>
                <a:spcPct val="0"/>
              </a:spcBef>
            </a:pPr>
            <a:r>
              <a:rPr lang="en-US" smtClean="0"/>
              <a:t>water.</a:t>
            </a:r>
            <a:endParaRPr lang="en-US" b="1" smtClean="0"/>
          </a:p>
          <a:p>
            <a:pPr eaLnBrk="1" hangingPunct="1">
              <a:spcBef>
                <a:spcPct val="0"/>
              </a:spcBef>
            </a:pPr>
            <a:r>
              <a:rPr lang="en-US" smtClean="0"/>
              <a:t>• 2.H.1.1: Use timelines to show sequencing of events.</a:t>
            </a:r>
            <a:endParaRPr lang="en-US" b="1" smtClean="0"/>
          </a:p>
          <a:p>
            <a:pPr eaLnBrk="1" hangingPunct="1">
              <a:spcBef>
                <a:spcPct val="0"/>
              </a:spcBef>
            </a:pPr>
            <a:r>
              <a:rPr lang="en-US" smtClean="0"/>
              <a:t> </a:t>
            </a:r>
            <a:endParaRPr lang="en-US" b="1" smtClean="0"/>
          </a:p>
          <a:p>
            <a:pPr eaLnBrk="1" hangingPunct="1">
              <a:spcBef>
                <a:spcPct val="0"/>
              </a:spcBef>
            </a:pPr>
            <a:r>
              <a:rPr lang="en-US" b="1" smtClean="0"/>
              <a:t>Historical Thinking is an increased focus in K‐2</a:t>
            </a:r>
          </a:p>
          <a:p>
            <a:pPr eaLnBrk="1" hangingPunct="1">
              <a:spcBef>
                <a:spcPct val="0"/>
              </a:spcBef>
            </a:pPr>
            <a:r>
              <a:rPr lang="en-US" smtClean="0"/>
              <a:t>Examples of historical thinking found in the standards are:</a:t>
            </a:r>
            <a:endParaRPr lang="en-US" b="1" smtClean="0"/>
          </a:p>
          <a:p>
            <a:pPr eaLnBrk="1" hangingPunct="1">
              <a:spcBef>
                <a:spcPct val="0"/>
              </a:spcBef>
            </a:pPr>
            <a:r>
              <a:rPr lang="en-US" smtClean="0"/>
              <a:t>• K.H.1.1: Explain how people change over time.</a:t>
            </a:r>
            <a:endParaRPr lang="en-US" b="1" smtClean="0"/>
          </a:p>
          <a:p>
            <a:pPr eaLnBrk="1" hangingPunct="1">
              <a:spcBef>
                <a:spcPct val="0"/>
              </a:spcBef>
            </a:pPr>
            <a:r>
              <a:rPr lang="en-US" smtClean="0"/>
              <a:t>• 1.H. 1.1: Explain how and why neighborhoods and communities change over time.</a:t>
            </a:r>
            <a:endParaRPr lang="en-US" b="1" smtClean="0"/>
          </a:p>
          <a:p>
            <a:pPr eaLnBrk="1" hangingPunct="1">
              <a:spcBef>
                <a:spcPct val="0"/>
              </a:spcBef>
            </a:pPr>
            <a:r>
              <a:rPr lang="en-US" smtClean="0"/>
              <a:t>• 2.H. 1.3: Compare various interpretations of the same time period using evidence such as photographs and interviews. </a:t>
            </a:r>
          </a:p>
          <a:p>
            <a:pPr eaLnBrk="1" hangingPunct="1">
              <a:spcBef>
                <a:spcPct val="0"/>
              </a:spcBef>
            </a:pPr>
            <a:endParaRPr lang="en-US" smtClean="0"/>
          </a:p>
        </p:txBody>
      </p:sp>
      <p:sp>
        <p:nvSpPr>
          <p:cNvPr id="440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128"/>
              </a:defRPr>
            </a:lvl1pPr>
            <a:lvl2pPr marL="38470355" indent="-38006663"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63692" eaLnBrk="0" fontAlgn="base" hangingPunct="0">
              <a:spcBef>
                <a:spcPct val="0"/>
              </a:spcBef>
              <a:spcAft>
                <a:spcPct val="0"/>
              </a:spcAft>
              <a:defRPr sz="2400">
                <a:solidFill>
                  <a:schemeClr val="tx1"/>
                </a:solidFill>
                <a:latin typeface="Arial" charset="0"/>
                <a:ea typeface="ＭＳ Ｐゴシック" charset="-128"/>
              </a:defRPr>
            </a:lvl6pPr>
            <a:lvl7pPr marL="927384" eaLnBrk="0" fontAlgn="base" hangingPunct="0">
              <a:spcBef>
                <a:spcPct val="0"/>
              </a:spcBef>
              <a:spcAft>
                <a:spcPct val="0"/>
              </a:spcAft>
              <a:defRPr sz="2400">
                <a:solidFill>
                  <a:schemeClr val="tx1"/>
                </a:solidFill>
                <a:latin typeface="Arial" charset="0"/>
                <a:ea typeface="ＭＳ Ｐゴシック" charset="-128"/>
              </a:defRPr>
            </a:lvl7pPr>
            <a:lvl8pPr marL="1391077" eaLnBrk="0" fontAlgn="base" hangingPunct="0">
              <a:spcBef>
                <a:spcPct val="0"/>
              </a:spcBef>
              <a:spcAft>
                <a:spcPct val="0"/>
              </a:spcAft>
              <a:defRPr sz="2400">
                <a:solidFill>
                  <a:schemeClr val="tx1"/>
                </a:solidFill>
                <a:latin typeface="Arial" charset="0"/>
                <a:ea typeface="ＭＳ Ｐゴシック" charset="-128"/>
              </a:defRPr>
            </a:lvl8pPr>
            <a:lvl9pPr marL="1854769"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3DCA0DA3-8C0A-4926-AE1D-6406F79B3088}" type="slidenum">
              <a:rPr lang="en-US" sz="1200"/>
              <a:pPr eaLnBrk="1" hangingPunct="1"/>
              <a:t>17</a:t>
            </a:fld>
            <a:endParaRPr lang="en-US"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 sure to expose students to a variety of writing, not just narrative.</a:t>
            </a:r>
          </a:p>
          <a:p>
            <a:r>
              <a:rPr lang="en-US" dirty="0" smtClean="0"/>
              <a:t>Writing is easier to</a:t>
            </a:r>
            <a:r>
              <a:rPr lang="en-US" baseline="0" dirty="0" smtClean="0"/>
              <a:t> incorporate that most teachers think. You can have students write in complete sentences and/or paragraphs to explain answers and respond to texts.</a:t>
            </a:r>
            <a:endParaRPr lang="en-US" dirty="0"/>
          </a:p>
        </p:txBody>
      </p:sp>
      <p:sp>
        <p:nvSpPr>
          <p:cNvPr id="4" name="Slide Number Placeholder 3"/>
          <p:cNvSpPr>
            <a:spLocks noGrp="1"/>
          </p:cNvSpPr>
          <p:nvPr>
            <p:ph type="sldNum" sz="quarter" idx="10"/>
          </p:nvPr>
        </p:nvSpPr>
        <p:spPr/>
        <p:txBody>
          <a:bodyPr/>
          <a:lstStyle/>
          <a:p>
            <a:fld id="{62D05331-2081-4ADC-BD4A-E8E6D59CEB76}" type="slidenum">
              <a:rPr lang="en-US" smtClean="0"/>
              <a:pPr/>
              <a:t>20</a:t>
            </a:fld>
            <a:endParaRPr lang="en-US"/>
          </a:p>
        </p:txBody>
      </p:sp>
    </p:spTree>
    <p:extLst>
      <p:ext uri="{BB962C8B-B14F-4D97-AF65-F5344CB8AC3E}">
        <p14:creationId xmlns:p14="http://schemas.microsoft.com/office/powerpoint/2010/main" val="1778887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ctrTitle"/>
          </p:nvPr>
        </p:nvSpPr>
        <p:spPr>
          <a:xfrm>
            <a:off x="3419475" y="1828800"/>
            <a:ext cx="5343525" cy="2362200"/>
          </a:xfrm>
        </p:spPr>
        <p:txBody>
          <a:bodyPr/>
          <a:lstStyle>
            <a:lvl1pPr>
              <a:defRPr/>
            </a:lvl1pPr>
          </a:lstStyle>
          <a:p>
            <a:pPr lvl="0"/>
            <a:r>
              <a:rPr lang="en-US" noProof="0" smtClean="0"/>
              <a:t>Click to edit Master title style</a:t>
            </a:r>
          </a:p>
        </p:txBody>
      </p:sp>
      <p:sp>
        <p:nvSpPr>
          <p:cNvPr id="46083" name="Rectangle 3"/>
          <p:cNvSpPr>
            <a:spLocks noGrp="1" noChangeArrowheads="1"/>
          </p:cNvSpPr>
          <p:nvPr>
            <p:ph type="subTitle" idx="1"/>
          </p:nvPr>
        </p:nvSpPr>
        <p:spPr>
          <a:xfrm>
            <a:off x="3816350" y="4184650"/>
            <a:ext cx="4946650" cy="1368425"/>
          </a:xfrm>
        </p:spPr>
        <p:txBody>
          <a:bodyPr/>
          <a:lstStyle>
            <a:lvl1pPr marL="0" indent="0">
              <a:buFontTx/>
              <a:buNone/>
              <a:defRPr sz="1800"/>
            </a:lvl1pPr>
          </a:lstStyle>
          <a:p>
            <a:pPr lvl="0"/>
            <a:r>
              <a:rPr lang="en-US" noProof="0" smtClean="0"/>
              <a:t>Click to edit Master subtitle style</a:t>
            </a:r>
          </a:p>
        </p:txBody>
      </p:sp>
      <p:sp>
        <p:nvSpPr>
          <p:cNvPr id="46249" name="Rectangle 169"/>
          <p:cNvSpPr>
            <a:spLocks noGrp="1" noChangeArrowheads="1"/>
          </p:cNvSpPr>
          <p:nvPr>
            <p:ph type="dt" sz="half" idx="2"/>
          </p:nvPr>
        </p:nvSpPr>
        <p:spPr>
          <a:xfrm>
            <a:off x="1225550" y="6200775"/>
            <a:ext cx="1905000" cy="457200"/>
          </a:xfrm>
        </p:spPr>
        <p:txBody>
          <a:bodyPr/>
          <a:lstStyle>
            <a:lvl1pPr>
              <a:defRPr/>
            </a:lvl1pPr>
          </a:lstStyle>
          <a:p>
            <a:endParaRPr lang="en-US"/>
          </a:p>
        </p:txBody>
      </p:sp>
      <p:sp>
        <p:nvSpPr>
          <p:cNvPr id="46250" name="Rectangle 170"/>
          <p:cNvSpPr>
            <a:spLocks noGrp="1" noChangeArrowheads="1"/>
          </p:cNvSpPr>
          <p:nvPr>
            <p:ph type="ftr" sz="quarter" idx="3"/>
          </p:nvPr>
        </p:nvSpPr>
        <p:spPr>
          <a:xfrm>
            <a:off x="3303588" y="6200775"/>
            <a:ext cx="3636962" cy="457200"/>
          </a:xfrm>
        </p:spPr>
        <p:txBody>
          <a:bodyPr/>
          <a:lstStyle>
            <a:lvl1pPr>
              <a:defRPr/>
            </a:lvl1pPr>
          </a:lstStyle>
          <a:p>
            <a:endParaRPr lang="en-US"/>
          </a:p>
        </p:txBody>
      </p:sp>
      <p:sp>
        <p:nvSpPr>
          <p:cNvPr id="46251" name="Rectangle 171"/>
          <p:cNvSpPr>
            <a:spLocks noGrp="1" noChangeArrowheads="1"/>
          </p:cNvSpPr>
          <p:nvPr>
            <p:ph type="sldNum" sz="quarter" idx="4"/>
          </p:nvPr>
        </p:nvSpPr>
        <p:spPr>
          <a:xfrm>
            <a:off x="7092950" y="6200775"/>
            <a:ext cx="1905000" cy="457200"/>
          </a:xfrm>
        </p:spPr>
        <p:txBody>
          <a:bodyPr/>
          <a:lstStyle>
            <a:lvl1pPr>
              <a:defRPr/>
            </a:lvl1pPr>
          </a:lstStyle>
          <a:p>
            <a:fld id="{31D92742-8FFF-422C-A7F0-0CC0F12894DA}"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4B8892E-82F2-4809-928D-DE2EA06CE268}" type="slidenum">
              <a:rPr lang="en-US"/>
              <a:pPr/>
              <a:t>‹#›</a:t>
            </a:fld>
            <a:endParaRPr lang="en-US"/>
          </a:p>
        </p:txBody>
      </p:sp>
    </p:spTree>
    <p:extLst>
      <p:ext uri="{BB962C8B-B14F-4D97-AF65-F5344CB8AC3E}">
        <p14:creationId xmlns:p14="http://schemas.microsoft.com/office/powerpoint/2010/main" val="32410374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23075" y="225425"/>
            <a:ext cx="1925638" cy="59753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42988" y="225425"/>
            <a:ext cx="5627687" cy="5975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29FBBAA-2EA4-4116-BE87-83D283F7B9CB}" type="slidenum">
              <a:rPr lang="en-US"/>
              <a:pPr/>
              <a:t>‹#›</a:t>
            </a:fld>
            <a:endParaRPr lang="en-US"/>
          </a:p>
        </p:txBody>
      </p:sp>
    </p:spTree>
    <p:extLst>
      <p:ext uri="{BB962C8B-B14F-4D97-AF65-F5344CB8AC3E}">
        <p14:creationId xmlns:p14="http://schemas.microsoft.com/office/powerpoint/2010/main" val="17732203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042988" y="225425"/>
            <a:ext cx="7705725" cy="863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042988" y="1304925"/>
            <a:ext cx="3776662" cy="48958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972050" y="1304925"/>
            <a:ext cx="3776663" cy="4895850"/>
          </a:xfrm>
        </p:spPr>
        <p:txBody>
          <a:bodyPr/>
          <a:lstStyle/>
          <a:p>
            <a:r>
              <a:rPr lang="en-US" smtClean="0"/>
              <a:t>Click icon to add clip art</a:t>
            </a:r>
            <a:endParaRPr lang="en-US"/>
          </a:p>
        </p:txBody>
      </p:sp>
      <p:sp>
        <p:nvSpPr>
          <p:cNvPr id="5" name="Date Placeholder 4"/>
          <p:cNvSpPr>
            <a:spLocks noGrp="1"/>
          </p:cNvSpPr>
          <p:nvPr>
            <p:ph type="dt" sz="half" idx="10"/>
          </p:nvPr>
        </p:nvSpPr>
        <p:spPr>
          <a:xfrm>
            <a:off x="1042988" y="6308725"/>
            <a:ext cx="1838325" cy="349250"/>
          </a:xfrm>
        </p:spPr>
        <p:txBody>
          <a:bodyPr/>
          <a:lstStyle>
            <a:lvl1pPr>
              <a:defRPr/>
            </a:lvl1pPr>
          </a:lstStyle>
          <a:p>
            <a:endParaRPr lang="en-US"/>
          </a:p>
        </p:txBody>
      </p:sp>
      <p:sp>
        <p:nvSpPr>
          <p:cNvPr id="6" name="Footer Placeholder 5"/>
          <p:cNvSpPr>
            <a:spLocks noGrp="1"/>
          </p:cNvSpPr>
          <p:nvPr>
            <p:ph type="ftr" sz="quarter" idx="11"/>
          </p:nvPr>
        </p:nvSpPr>
        <p:spPr>
          <a:xfrm>
            <a:off x="3054350" y="6308725"/>
            <a:ext cx="3636963" cy="349250"/>
          </a:xfrm>
        </p:spPr>
        <p:txBody>
          <a:bodyPr/>
          <a:lstStyle>
            <a:lvl1pPr>
              <a:defRPr/>
            </a:lvl1pPr>
          </a:lstStyle>
          <a:p>
            <a:endParaRPr lang="en-US"/>
          </a:p>
        </p:txBody>
      </p:sp>
      <p:sp>
        <p:nvSpPr>
          <p:cNvPr id="7" name="Slide Number Placeholder 6"/>
          <p:cNvSpPr>
            <a:spLocks noGrp="1"/>
          </p:cNvSpPr>
          <p:nvPr>
            <p:ph type="sldNum" sz="quarter" idx="12"/>
          </p:nvPr>
        </p:nvSpPr>
        <p:spPr>
          <a:xfrm>
            <a:off x="6843713" y="6308725"/>
            <a:ext cx="1905000" cy="349250"/>
          </a:xfrm>
        </p:spPr>
        <p:txBody>
          <a:bodyPr/>
          <a:lstStyle>
            <a:lvl1pPr>
              <a:defRPr/>
            </a:lvl1pPr>
          </a:lstStyle>
          <a:p>
            <a:fld id="{5833BFA0-CD4A-46C0-8A57-65654D8710F4}" type="slidenum">
              <a:rPr lang="en-US"/>
              <a:pPr/>
              <a:t>‹#›</a:t>
            </a:fld>
            <a:endParaRPr lang="en-US"/>
          </a:p>
        </p:txBody>
      </p:sp>
    </p:spTree>
    <p:extLst>
      <p:ext uri="{BB962C8B-B14F-4D97-AF65-F5344CB8AC3E}">
        <p14:creationId xmlns:p14="http://schemas.microsoft.com/office/powerpoint/2010/main" val="18779449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1042988" y="225425"/>
            <a:ext cx="7705725" cy="863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042988" y="1304925"/>
            <a:ext cx="7705725" cy="2371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42988" y="3829050"/>
            <a:ext cx="7705725" cy="2371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042988" y="6308725"/>
            <a:ext cx="1838325" cy="349250"/>
          </a:xfrm>
        </p:spPr>
        <p:txBody>
          <a:bodyPr/>
          <a:lstStyle>
            <a:lvl1pPr>
              <a:defRPr/>
            </a:lvl1pPr>
          </a:lstStyle>
          <a:p>
            <a:endParaRPr lang="en-US"/>
          </a:p>
        </p:txBody>
      </p:sp>
      <p:sp>
        <p:nvSpPr>
          <p:cNvPr id="6" name="Footer Placeholder 5"/>
          <p:cNvSpPr>
            <a:spLocks noGrp="1"/>
          </p:cNvSpPr>
          <p:nvPr>
            <p:ph type="ftr" sz="quarter" idx="11"/>
          </p:nvPr>
        </p:nvSpPr>
        <p:spPr>
          <a:xfrm>
            <a:off x="3054350" y="6308725"/>
            <a:ext cx="3636963" cy="349250"/>
          </a:xfrm>
        </p:spPr>
        <p:txBody>
          <a:bodyPr/>
          <a:lstStyle>
            <a:lvl1pPr>
              <a:defRPr/>
            </a:lvl1pPr>
          </a:lstStyle>
          <a:p>
            <a:endParaRPr lang="en-US"/>
          </a:p>
        </p:txBody>
      </p:sp>
      <p:sp>
        <p:nvSpPr>
          <p:cNvPr id="7" name="Slide Number Placeholder 6"/>
          <p:cNvSpPr>
            <a:spLocks noGrp="1"/>
          </p:cNvSpPr>
          <p:nvPr>
            <p:ph type="sldNum" sz="quarter" idx="12"/>
          </p:nvPr>
        </p:nvSpPr>
        <p:spPr>
          <a:xfrm>
            <a:off x="6843713" y="6308725"/>
            <a:ext cx="1905000" cy="349250"/>
          </a:xfrm>
        </p:spPr>
        <p:txBody>
          <a:bodyPr/>
          <a:lstStyle>
            <a:lvl1pPr>
              <a:defRPr/>
            </a:lvl1pPr>
          </a:lstStyle>
          <a:p>
            <a:fld id="{D196382B-1B8D-4C11-9375-A78D0D5BB87F}" type="slidenum">
              <a:rPr lang="en-US"/>
              <a:pPr/>
              <a:t>‹#›</a:t>
            </a:fld>
            <a:endParaRPr lang="en-US"/>
          </a:p>
        </p:txBody>
      </p:sp>
    </p:spTree>
    <p:extLst>
      <p:ext uri="{BB962C8B-B14F-4D97-AF65-F5344CB8AC3E}">
        <p14:creationId xmlns:p14="http://schemas.microsoft.com/office/powerpoint/2010/main" val="19543487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8E69F8E-B9DE-444A-8A55-1422D3220372}" type="slidenum">
              <a:rPr lang="en-US"/>
              <a:pPr/>
              <a:t>‹#›</a:t>
            </a:fld>
            <a:endParaRPr lang="en-US"/>
          </a:p>
        </p:txBody>
      </p:sp>
    </p:spTree>
    <p:extLst>
      <p:ext uri="{BB962C8B-B14F-4D97-AF65-F5344CB8AC3E}">
        <p14:creationId xmlns:p14="http://schemas.microsoft.com/office/powerpoint/2010/main" val="21707383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EA2A8EF-FEF3-4642-894D-32CF06B83FFF}" type="slidenum">
              <a:rPr lang="en-US"/>
              <a:pPr/>
              <a:t>‹#›</a:t>
            </a:fld>
            <a:endParaRPr lang="en-US"/>
          </a:p>
        </p:txBody>
      </p:sp>
    </p:spTree>
    <p:extLst>
      <p:ext uri="{BB962C8B-B14F-4D97-AF65-F5344CB8AC3E}">
        <p14:creationId xmlns:p14="http://schemas.microsoft.com/office/powerpoint/2010/main" val="32425826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42988" y="1304925"/>
            <a:ext cx="3776662" cy="48958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2050" y="1304925"/>
            <a:ext cx="3776663" cy="48958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DEB5AF6-D9AE-4C2F-AA86-B514F8227276}" type="slidenum">
              <a:rPr lang="en-US"/>
              <a:pPr/>
              <a:t>‹#›</a:t>
            </a:fld>
            <a:endParaRPr lang="en-US"/>
          </a:p>
        </p:txBody>
      </p:sp>
    </p:spTree>
    <p:extLst>
      <p:ext uri="{BB962C8B-B14F-4D97-AF65-F5344CB8AC3E}">
        <p14:creationId xmlns:p14="http://schemas.microsoft.com/office/powerpoint/2010/main" val="26915303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6FAD70C5-AA4F-47B8-B2E9-EC60474FD994}" type="slidenum">
              <a:rPr lang="en-US"/>
              <a:pPr/>
              <a:t>‹#›</a:t>
            </a:fld>
            <a:endParaRPr lang="en-US"/>
          </a:p>
        </p:txBody>
      </p:sp>
    </p:spTree>
    <p:extLst>
      <p:ext uri="{BB962C8B-B14F-4D97-AF65-F5344CB8AC3E}">
        <p14:creationId xmlns:p14="http://schemas.microsoft.com/office/powerpoint/2010/main" val="33500407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DCF22851-88FA-43FD-8594-33218BA9A674}" type="slidenum">
              <a:rPr lang="en-US"/>
              <a:pPr/>
              <a:t>‹#›</a:t>
            </a:fld>
            <a:endParaRPr lang="en-US"/>
          </a:p>
        </p:txBody>
      </p:sp>
    </p:spTree>
    <p:extLst>
      <p:ext uri="{BB962C8B-B14F-4D97-AF65-F5344CB8AC3E}">
        <p14:creationId xmlns:p14="http://schemas.microsoft.com/office/powerpoint/2010/main" val="4032404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20A9A669-A479-41C9-BC06-5CB9FAC112B5}" type="slidenum">
              <a:rPr lang="en-US"/>
              <a:pPr/>
              <a:t>‹#›</a:t>
            </a:fld>
            <a:endParaRPr lang="en-US"/>
          </a:p>
        </p:txBody>
      </p:sp>
    </p:spTree>
    <p:extLst>
      <p:ext uri="{BB962C8B-B14F-4D97-AF65-F5344CB8AC3E}">
        <p14:creationId xmlns:p14="http://schemas.microsoft.com/office/powerpoint/2010/main" val="11934191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9982537-08FC-40AB-9459-59EE29C1D3B1}" type="slidenum">
              <a:rPr lang="en-US"/>
              <a:pPr/>
              <a:t>‹#›</a:t>
            </a:fld>
            <a:endParaRPr lang="en-US"/>
          </a:p>
        </p:txBody>
      </p:sp>
    </p:spTree>
    <p:extLst>
      <p:ext uri="{BB962C8B-B14F-4D97-AF65-F5344CB8AC3E}">
        <p14:creationId xmlns:p14="http://schemas.microsoft.com/office/powerpoint/2010/main" val="2797588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85616C2-1B54-47D9-9045-485634FAB90C}" type="slidenum">
              <a:rPr lang="en-US"/>
              <a:pPr/>
              <a:t>‹#›</a:t>
            </a:fld>
            <a:endParaRPr lang="en-US"/>
          </a:p>
        </p:txBody>
      </p:sp>
    </p:spTree>
    <p:extLst>
      <p:ext uri="{BB962C8B-B14F-4D97-AF65-F5344CB8AC3E}">
        <p14:creationId xmlns:p14="http://schemas.microsoft.com/office/powerpoint/2010/main" val="17920079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bwMode="auto">
          <a:xfrm>
            <a:off x="1042988" y="225425"/>
            <a:ext cx="7705725" cy="86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50000"/>
                    </a:schemeClr>
                  </a:outerShdw>
                </a:effectLst>
              </a14:hiddenEffects>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endParaRPr lang="en-US" smtClean="0"/>
          </a:p>
        </p:txBody>
      </p:sp>
      <p:sp>
        <p:nvSpPr>
          <p:cNvPr id="22531" name="Rectangle 3"/>
          <p:cNvSpPr>
            <a:spLocks noGrp="1" noChangeArrowheads="1"/>
          </p:cNvSpPr>
          <p:nvPr>
            <p:ph type="body" idx="1"/>
          </p:nvPr>
        </p:nvSpPr>
        <p:spPr bwMode="auto">
          <a:xfrm>
            <a:off x="1042988" y="1304925"/>
            <a:ext cx="7705725" cy="489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smtClean="0"/>
          </a:p>
        </p:txBody>
      </p:sp>
      <p:sp>
        <p:nvSpPr>
          <p:cNvPr id="22532" name="Rectangle 4"/>
          <p:cNvSpPr>
            <a:spLocks noGrp="1" noChangeArrowheads="1"/>
          </p:cNvSpPr>
          <p:nvPr>
            <p:ph type="dt" sz="half" idx="2"/>
          </p:nvPr>
        </p:nvSpPr>
        <p:spPr bwMode="auto">
          <a:xfrm>
            <a:off x="1042988" y="6308725"/>
            <a:ext cx="1838325" cy="349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000">
                <a:latin typeface="+mn-lt"/>
              </a:defRPr>
            </a:lvl1pPr>
          </a:lstStyle>
          <a:p>
            <a:endParaRPr lang="en-US"/>
          </a:p>
        </p:txBody>
      </p:sp>
      <p:sp>
        <p:nvSpPr>
          <p:cNvPr id="22533" name="Rectangle 5"/>
          <p:cNvSpPr>
            <a:spLocks noGrp="1" noChangeArrowheads="1"/>
          </p:cNvSpPr>
          <p:nvPr>
            <p:ph type="ftr" sz="quarter" idx="3"/>
          </p:nvPr>
        </p:nvSpPr>
        <p:spPr bwMode="auto">
          <a:xfrm>
            <a:off x="3054350" y="6308725"/>
            <a:ext cx="3636963" cy="349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000">
                <a:latin typeface="+mn-lt"/>
              </a:defRPr>
            </a:lvl1pPr>
          </a:lstStyle>
          <a:p>
            <a:endParaRPr lang="en-US"/>
          </a:p>
        </p:txBody>
      </p:sp>
      <p:sp>
        <p:nvSpPr>
          <p:cNvPr id="22534" name="Rectangle 6"/>
          <p:cNvSpPr>
            <a:spLocks noGrp="1" noChangeArrowheads="1"/>
          </p:cNvSpPr>
          <p:nvPr>
            <p:ph type="sldNum" sz="quarter" idx="4"/>
          </p:nvPr>
        </p:nvSpPr>
        <p:spPr bwMode="auto">
          <a:xfrm>
            <a:off x="6843713" y="6308725"/>
            <a:ext cx="1905000" cy="349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000">
                <a:latin typeface="+mn-lt"/>
              </a:defRPr>
            </a:lvl1pPr>
          </a:lstStyle>
          <a:p>
            <a:fld id="{0B3D9AB8-E81A-4D89-BB08-90583BEE07BB}"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 id="2147483663" r:id="rId13"/>
  </p:sldLayoutIdLst>
  <p:txStyles>
    <p:titleStyle>
      <a:lvl1pPr algn="l" rtl="0" eaLnBrk="1" fontAlgn="base" hangingPunct="1">
        <a:spcBef>
          <a:spcPct val="0"/>
        </a:spcBef>
        <a:spcAft>
          <a:spcPct val="0"/>
        </a:spcAft>
        <a:defRPr sz="3200">
          <a:solidFill>
            <a:schemeClr val="tx1"/>
          </a:solidFill>
          <a:latin typeface="+mj-lt"/>
          <a:ea typeface="+mj-ea"/>
          <a:cs typeface="+mj-cs"/>
        </a:defRPr>
      </a:lvl1pPr>
      <a:lvl2pPr algn="l" rtl="0" eaLnBrk="1" fontAlgn="base" hangingPunct="1">
        <a:spcBef>
          <a:spcPct val="0"/>
        </a:spcBef>
        <a:spcAft>
          <a:spcPct val="0"/>
        </a:spcAft>
        <a:defRPr sz="3200">
          <a:solidFill>
            <a:schemeClr val="tx1"/>
          </a:solidFill>
          <a:latin typeface="Century Schoolbook" pitchFamily="18" charset="0"/>
          <a:cs typeface="Times New Roman" charset="0"/>
        </a:defRPr>
      </a:lvl2pPr>
      <a:lvl3pPr algn="l" rtl="0" eaLnBrk="1" fontAlgn="base" hangingPunct="1">
        <a:spcBef>
          <a:spcPct val="0"/>
        </a:spcBef>
        <a:spcAft>
          <a:spcPct val="0"/>
        </a:spcAft>
        <a:defRPr sz="3200">
          <a:solidFill>
            <a:schemeClr val="tx1"/>
          </a:solidFill>
          <a:latin typeface="Century Schoolbook" pitchFamily="18" charset="0"/>
          <a:cs typeface="Times New Roman" charset="0"/>
        </a:defRPr>
      </a:lvl3pPr>
      <a:lvl4pPr algn="l" rtl="0" eaLnBrk="1" fontAlgn="base" hangingPunct="1">
        <a:spcBef>
          <a:spcPct val="0"/>
        </a:spcBef>
        <a:spcAft>
          <a:spcPct val="0"/>
        </a:spcAft>
        <a:defRPr sz="3200">
          <a:solidFill>
            <a:schemeClr val="tx1"/>
          </a:solidFill>
          <a:latin typeface="Century Schoolbook" pitchFamily="18" charset="0"/>
          <a:cs typeface="Times New Roman" charset="0"/>
        </a:defRPr>
      </a:lvl4pPr>
      <a:lvl5pPr algn="l" rtl="0" eaLnBrk="1" fontAlgn="base" hangingPunct="1">
        <a:spcBef>
          <a:spcPct val="0"/>
        </a:spcBef>
        <a:spcAft>
          <a:spcPct val="0"/>
        </a:spcAft>
        <a:defRPr sz="3200">
          <a:solidFill>
            <a:schemeClr val="tx1"/>
          </a:solidFill>
          <a:latin typeface="Century Schoolbook" pitchFamily="18" charset="0"/>
          <a:cs typeface="Times New Roman" charset="0"/>
        </a:defRPr>
      </a:lvl5pPr>
      <a:lvl6pPr marL="457200" algn="l" rtl="0" eaLnBrk="1" fontAlgn="base" hangingPunct="1">
        <a:spcBef>
          <a:spcPct val="0"/>
        </a:spcBef>
        <a:spcAft>
          <a:spcPct val="0"/>
        </a:spcAft>
        <a:defRPr sz="3200">
          <a:solidFill>
            <a:schemeClr val="tx1"/>
          </a:solidFill>
          <a:latin typeface="Century Schoolbook" pitchFamily="18" charset="0"/>
          <a:cs typeface="Times New Roman" charset="0"/>
        </a:defRPr>
      </a:lvl6pPr>
      <a:lvl7pPr marL="914400" algn="l" rtl="0" eaLnBrk="1" fontAlgn="base" hangingPunct="1">
        <a:spcBef>
          <a:spcPct val="0"/>
        </a:spcBef>
        <a:spcAft>
          <a:spcPct val="0"/>
        </a:spcAft>
        <a:defRPr sz="3200">
          <a:solidFill>
            <a:schemeClr val="tx1"/>
          </a:solidFill>
          <a:latin typeface="Century Schoolbook" pitchFamily="18" charset="0"/>
          <a:cs typeface="Times New Roman" charset="0"/>
        </a:defRPr>
      </a:lvl7pPr>
      <a:lvl8pPr marL="1371600" algn="l" rtl="0" eaLnBrk="1" fontAlgn="base" hangingPunct="1">
        <a:spcBef>
          <a:spcPct val="0"/>
        </a:spcBef>
        <a:spcAft>
          <a:spcPct val="0"/>
        </a:spcAft>
        <a:defRPr sz="3200">
          <a:solidFill>
            <a:schemeClr val="tx1"/>
          </a:solidFill>
          <a:latin typeface="Century Schoolbook" pitchFamily="18" charset="0"/>
          <a:cs typeface="Times New Roman" charset="0"/>
        </a:defRPr>
      </a:lvl8pPr>
      <a:lvl9pPr marL="1828800" algn="l" rtl="0" eaLnBrk="1" fontAlgn="base" hangingPunct="1">
        <a:spcBef>
          <a:spcPct val="0"/>
        </a:spcBef>
        <a:spcAft>
          <a:spcPct val="0"/>
        </a:spcAft>
        <a:defRPr sz="3200">
          <a:solidFill>
            <a:schemeClr val="tx1"/>
          </a:solidFill>
          <a:latin typeface="Century Schoolbook" pitchFamily="18" charset="0"/>
          <a:cs typeface="Times New Roman" charset="0"/>
        </a:defRPr>
      </a:lvl9pPr>
    </p:titleStyle>
    <p:bodyStyle>
      <a:lvl1pPr marL="342900" indent="-342900" algn="l" rtl="0" eaLnBrk="1" fontAlgn="base" hangingPunct="1">
        <a:spcBef>
          <a:spcPct val="20000"/>
        </a:spcBef>
        <a:spcAft>
          <a:spcPct val="0"/>
        </a:spcAft>
        <a:buClr>
          <a:schemeClr val="tx1"/>
        </a:buClr>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000">
          <a:solidFill>
            <a:schemeClr val="tx1"/>
          </a:solidFill>
          <a:latin typeface="+mn-lt"/>
          <a:cs typeface="+mn-cs"/>
        </a:defRPr>
      </a:lvl2pPr>
      <a:lvl3pPr marL="1143000" indent="-228600" algn="l" rtl="0" eaLnBrk="1" fontAlgn="base" hangingPunct="1">
        <a:spcBef>
          <a:spcPct val="20000"/>
        </a:spcBef>
        <a:spcAft>
          <a:spcPct val="0"/>
        </a:spcAft>
        <a:buClr>
          <a:schemeClr val="tx1"/>
        </a:buClr>
        <a:buChar char="•"/>
        <a:defRPr>
          <a:solidFill>
            <a:schemeClr val="tx1"/>
          </a:solidFill>
          <a:latin typeface="+mn-lt"/>
          <a:cs typeface="+mn-cs"/>
        </a:defRPr>
      </a:lvl3pPr>
      <a:lvl4pPr marL="1600200" indent="-228600" algn="l" rtl="0" eaLnBrk="1" fontAlgn="base" hangingPunct="1">
        <a:spcBef>
          <a:spcPct val="20000"/>
        </a:spcBef>
        <a:spcAft>
          <a:spcPct val="0"/>
        </a:spcAft>
        <a:buClr>
          <a:schemeClr val="tx1"/>
        </a:buClr>
        <a:buChar char="•"/>
        <a:defRPr sz="1600">
          <a:solidFill>
            <a:schemeClr val="tx1"/>
          </a:solidFill>
          <a:latin typeface="+mn-lt"/>
          <a:cs typeface="+mn-cs"/>
        </a:defRPr>
      </a:lvl4pPr>
      <a:lvl5pPr marL="2057400" indent="-228600" algn="l" rtl="0" eaLnBrk="1" fontAlgn="base" hangingPunct="1">
        <a:spcBef>
          <a:spcPct val="20000"/>
        </a:spcBef>
        <a:spcAft>
          <a:spcPct val="0"/>
        </a:spcAft>
        <a:buClr>
          <a:schemeClr val="tx1"/>
        </a:buClr>
        <a:buChar char="•"/>
        <a:defRPr sz="1600">
          <a:solidFill>
            <a:schemeClr val="tx1"/>
          </a:solidFill>
          <a:latin typeface="+mn-lt"/>
          <a:cs typeface="+mn-cs"/>
        </a:defRPr>
      </a:lvl5pPr>
      <a:lvl6pPr marL="2514600" indent="-228600" algn="l" rtl="0" eaLnBrk="1" fontAlgn="base" hangingPunct="1">
        <a:spcBef>
          <a:spcPct val="20000"/>
        </a:spcBef>
        <a:spcAft>
          <a:spcPct val="0"/>
        </a:spcAft>
        <a:buClr>
          <a:schemeClr val="tx1"/>
        </a:buClr>
        <a:buChar char="•"/>
        <a:defRPr sz="1600">
          <a:solidFill>
            <a:schemeClr val="tx1"/>
          </a:solidFill>
          <a:latin typeface="+mn-lt"/>
          <a:cs typeface="+mn-cs"/>
        </a:defRPr>
      </a:lvl6pPr>
      <a:lvl7pPr marL="2971800" indent="-228600" algn="l" rtl="0" eaLnBrk="1" fontAlgn="base" hangingPunct="1">
        <a:spcBef>
          <a:spcPct val="20000"/>
        </a:spcBef>
        <a:spcAft>
          <a:spcPct val="0"/>
        </a:spcAft>
        <a:buClr>
          <a:schemeClr val="tx1"/>
        </a:buClr>
        <a:buChar char="•"/>
        <a:defRPr sz="1600">
          <a:solidFill>
            <a:schemeClr val="tx1"/>
          </a:solidFill>
          <a:latin typeface="+mn-lt"/>
          <a:cs typeface="+mn-cs"/>
        </a:defRPr>
      </a:lvl7pPr>
      <a:lvl8pPr marL="3429000" indent="-228600" algn="l" rtl="0" eaLnBrk="1" fontAlgn="base" hangingPunct="1">
        <a:spcBef>
          <a:spcPct val="20000"/>
        </a:spcBef>
        <a:spcAft>
          <a:spcPct val="0"/>
        </a:spcAft>
        <a:buClr>
          <a:schemeClr val="tx1"/>
        </a:buClr>
        <a:buChar char="•"/>
        <a:defRPr sz="1600">
          <a:solidFill>
            <a:schemeClr val="tx1"/>
          </a:solidFill>
          <a:latin typeface="+mn-lt"/>
          <a:cs typeface="+mn-cs"/>
        </a:defRPr>
      </a:lvl8pPr>
      <a:lvl9pPr marL="3886200" indent="-228600" algn="l" rtl="0" eaLnBrk="1" fontAlgn="base" hangingPunct="1">
        <a:spcBef>
          <a:spcPct val="20000"/>
        </a:spcBef>
        <a:spcAft>
          <a:spcPct val="0"/>
        </a:spcAft>
        <a:buClr>
          <a:schemeClr val="tx1"/>
        </a:buClr>
        <a:buChar char="•"/>
        <a:defRPr sz="16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Concept%20vs.%20Topic%202.notebook"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microsoft.com/office/2007/relationships/hdphoto" Target="../media/hdphoto1.wdp"/></Relationships>
</file>

<file path=ppt/slides/_rels/slide2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center.ncsu.edu/nc/course/view.php?id=1191" TargetMode="External"/><Relationship Id="rId2" Type="http://schemas.openxmlformats.org/officeDocument/2006/relationships/hyperlink" Target="http://www.sbusd.org/site/Default.aspx?PageID=288"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8" Type="http://schemas.openxmlformats.org/officeDocument/2006/relationships/hyperlink" Target="http://thirdgrade.okaloosaschools.wikispaces.net/Social+Studies" TargetMode="External"/><Relationship Id="rId3" Type="http://schemas.openxmlformats.org/officeDocument/2006/relationships/hyperlink" Target="http://teachersnetwork.org/lessonplans/?gclid=CIzagfbqy7ACFcdlOgod7hEvMw" TargetMode="External"/><Relationship Id="rId7" Type="http://schemas.openxmlformats.org/officeDocument/2006/relationships/hyperlink" Target="http://www.teachervision.fen.com/tv/browse.php?term=250000000000&amp;tab=Subjects&amp;lowest_grade=105&amp;highest_grade=105" TargetMode="External"/><Relationship Id="rId2" Type="http://schemas.openxmlformats.org/officeDocument/2006/relationships/hyperlink" Target="http://www.livebinders.com/play/play_or_edit?id=119216" TargetMode="External"/><Relationship Id="rId1" Type="http://schemas.openxmlformats.org/officeDocument/2006/relationships/slideLayout" Target="../slideLayouts/slideLayout2.xml"/><Relationship Id="rId6" Type="http://schemas.openxmlformats.org/officeDocument/2006/relationships/hyperlink" Target="http://mrshillman.iowapages.org/id7.html" TargetMode="External"/><Relationship Id="rId11" Type="http://schemas.openxmlformats.org/officeDocument/2006/relationships/hyperlink" Target="http://www.csun.edu/~hcedu013/onlineactivities.html" TargetMode="External"/><Relationship Id="rId5" Type="http://schemas.openxmlformats.org/officeDocument/2006/relationships/hyperlink" Target="http://youth.net/cec/cecsst/sst-elem.html" TargetMode="External"/><Relationship Id="rId10" Type="http://schemas.openxmlformats.org/officeDocument/2006/relationships/hyperlink" Target="http://www.superteacherworksheets.com/full-science.html" TargetMode="External"/><Relationship Id="rId4" Type="http://schemas.openxmlformats.org/officeDocument/2006/relationships/hyperlink" Target="http://www.icivics.org/teachers/lesson-plans/lesson-1-so-you-think-you-can-argue" TargetMode="External"/><Relationship Id="rId9" Type="http://schemas.openxmlformats.org/officeDocument/2006/relationships/hyperlink" Target="http://www.education.com/worksheets/social-studies/"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19400" y="1066800"/>
            <a:ext cx="5943600" cy="1725613"/>
          </a:xfrm>
        </p:spPr>
        <p:txBody>
          <a:bodyPr>
            <a:normAutofit fontScale="90000"/>
          </a:bodyPr>
          <a:lstStyle/>
          <a:p>
            <a:pPr algn="ctr" fontAlgn="auto">
              <a:spcAft>
                <a:spcPts val="0"/>
              </a:spcAft>
              <a:defRPr/>
            </a:pPr>
            <a:r>
              <a:rPr lang="en-US" sz="3800" dirty="0" smtClean="0">
                <a:latin typeface="Comic Sans MS" pitchFamily="66" charset="0"/>
              </a:rPr>
              <a:t>Common Core and </a:t>
            </a:r>
            <a:r>
              <a:rPr lang="en-US" sz="3800" dirty="0" smtClean="0">
                <a:latin typeface="Comic Sans MS" pitchFamily="66" charset="0"/>
              </a:rPr>
              <a:t/>
            </a:r>
            <a:br>
              <a:rPr lang="en-US" sz="3800" dirty="0" smtClean="0">
                <a:latin typeface="Comic Sans MS" pitchFamily="66" charset="0"/>
              </a:rPr>
            </a:br>
            <a:r>
              <a:rPr lang="en-US" sz="3800" dirty="0" smtClean="0">
                <a:latin typeface="Comic Sans MS" pitchFamily="66" charset="0"/>
              </a:rPr>
              <a:t>Essential </a:t>
            </a:r>
            <a:r>
              <a:rPr lang="en-US" sz="3800" dirty="0" smtClean="0">
                <a:latin typeface="Comic Sans MS" pitchFamily="66" charset="0"/>
              </a:rPr>
              <a:t>Standards </a:t>
            </a:r>
            <a:r>
              <a:rPr lang="en-US" sz="3800" dirty="0" smtClean="0">
                <a:latin typeface="Comic Sans MS" pitchFamily="66" charset="0"/>
              </a:rPr>
              <a:t/>
            </a:r>
            <a:br>
              <a:rPr lang="en-US" sz="3800" dirty="0" smtClean="0">
                <a:latin typeface="Comic Sans MS" pitchFamily="66" charset="0"/>
              </a:rPr>
            </a:br>
            <a:r>
              <a:rPr lang="en-US" sz="3800" dirty="0" smtClean="0">
                <a:latin typeface="Comic Sans MS" pitchFamily="66" charset="0"/>
              </a:rPr>
              <a:t>Summer </a:t>
            </a:r>
            <a:r>
              <a:rPr lang="en-US" sz="3800" dirty="0" smtClean="0">
                <a:latin typeface="Comic Sans MS" pitchFamily="66" charset="0"/>
              </a:rPr>
              <a:t>Institutes</a:t>
            </a:r>
            <a:endParaRPr lang="en-US" sz="3800" dirty="0">
              <a:latin typeface="Comic Sans MS" pitchFamily="66" charset="0"/>
            </a:endParaRPr>
          </a:p>
        </p:txBody>
      </p:sp>
      <p:sp>
        <p:nvSpPr>
          <p:cNvPr id="3" name="Subtitle 2"/>
          <p:cNvSpPr>
            <a:spLocks noGrp="1"/>
          </p:cNvSpPr>
          <p:nvPr>
            <p:ph type="subTitle" idx="1"/>
          </p:nvPr>
        </p:nvSpPr>
        <p:spPr>
          <a:xfrm>
            <a:off x="3505200" y="2971800"/>
            <a:ext cx="4946650" cy="1368425"/>
          </a:xfrm>
        </p:spPr>
        <p:txBody>
          <a:bodyPr/>
          <a:lstStyle/>
          <a:p>
            <a:pPr>
              <a:lnSpc>
                <a:spcPct val="80000"/>
              </a:lnSpc>
              <a:buClr>
                <a:srgbClr val="6FB7D7"/>
              </a:buClr>
              <a:buFont typeface="Wingdings 2" charset="2"/>
              <a:buNone/>
            </a:pPr>
            <a:endParaRPr lang="en-US" sz="2000" dirty="0" smtClean="0">
              <a:solidFill>
                <a:srgbClr val="898989"/>
              </a:solidFill>
              <a:ea typeface="ＭＳ Ｐゴシック" charset="-128"/>
            </a:endParaRPr>
          </a:p>
          <a:p>
            <a:pPr algn="ctr">
              <a:lnSpc>
                <a:spcPct val="80000"/>
              </a:lnSpc>
              <a:buClr>
                <a:srgbClr val="6FB7D7"/>
              </a:buClr>
              <a:buFont typeface="Wingdings 2" charset="2"/>
              <a:buNone/>
            </a:pPr>
            <a:r>
              <a:rPr lang="en-US" sz="2000" dirty="0" smtClean="0">
                <a:latin typeface="Comic Sans MS" pitchFamily="66" charset="0"/>
                <a:ea typeface="ＭＳ Ｐゴシック" charset="-128"/>
              </a:rPr>
              <a:t>K – 5 Social Studies</a:t>
            </a:r>
          </a:p>
          <a:p>
            <a:pPr algn="ctr">
              <a:lnSpc>
                <a:spcPct val="80000"/>
              </a:lnSpc>
              <a:buClr>
                <a:srgbClr val="6FB7D7"/>
              </a:buClr>
              <a:buFont typeface="Wingdings 2" charset="2"/>
              <a:buNone/>
            </a:pPr>
            <a:r>
              <a:rPr lang="en-US" sz="2000" dirty="0" smtClean="0">
                <a:latin typeface="Comic Sans MS" pitchFamily="66" charset="0"/>
                <a:ea typeface="ＭＳ Ｐゴシック" charset="-128"/>
              </a:rPr>
              <a:t>Integrating Writing</a:t>
            </a:r>
          </a:p>
        </p:txBody>
      </p:sp>
      <p:pic>
        <p:nvPicPr>
          <p:cNvPr id="16388" name="Picture 3" descr="Screen shot 2012-06-14 at 8.31.33 A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5715000"/>
            <a:ext cx="6350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9" name="TextBox 4"/>
          <p:cNvSpPr txBox="1">
            <a:spLocks noChangeArrowheads="1"/>
          </p:cNvSpPr>
          <p:nvPr/>
        </p:nvSpPr>
        <p:spPr bwMode="auto">
          <a:xfrm>
            <a:off x="3073400" y="5415771"/>
            <a:ext cx="59436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ctr" eaLnBrk="1" hangingPunct="1"/>
            <a:r>
              <a:rPr lang="en-US" sz="1200" i="1" dirty="0"/>
              <a:t>Adapted from Accountability and Curriculum Reform Effort (ACRE) </a:t>
            </a:r>
          </a:p>
        </p:txBody>
      </p:sp>
    </p:spTree>
    <p:extLst>
      <p:ext uri="{BB962C8B-B14F-4D97-AF65-F5344CB8AC3E}">
        <p14:creationId xmlns:p14="http://schemas.microsoft.com/office/powerpoint/2010/main" val="218347908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1066800" y="228600"/>
            <a:ext cx="7705725" cy="863600"/>
          </a:xfrm>
        </p:spPr>
        <p:txBody>
          <a:bodyPr/>
          <a:lstStyle/>
          <a:p>
            <a:pPr algn="ctr" eaLnBrk="1" hangingPunct="1"/>
            <a:r>
              <a:rPr lang="en-US" b="1" dirty="0" smtClean="0">
                <a:latin typeface="Comic Sans MS" pitchFamily="66" charset="0"/>
              </a:rPr>
              <a:t>The Five Conceptual Strands</a:t>
            </a:r>
          </a:p>
        </p:txBody>
      </p:sp>
      <p:pic>
        <p:nvPicPr>
          <p:cNvPr id="31747" name="Content Placeholder 3" descr="Screen shot 2012-06-14 at 10.22.04 AM.png"/>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73812" y="1600200"/>
            <a:ext cx="7396376" cy="4525963"/>
          </a:xfrm>
        </p:spPr>
      </p:pic>
      <p:pic>
        <p:nvPicPr>
          <p:cNvPr id="31748" name="Picture 4"/>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34734" y="2133600"/>
            <a:ext cx="3810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608486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algn="ctr" eaLnBrk="1" hangingPunct="1"/>
            <a:r>
              <a:rPr lang="en-US" dirty="0" smtClean="0"/>
              <a:t> </a:t>
            </a:r>
            <a:r>
              <a:rPr lang="en-US" b="1" dirty="0" smtClean="0">
                <a:latin typeface="Comic Sans MS" pitchFamily="66" charset="0"/>
              </a:rPr>
              <a:t>The Paradigm Shift</a:t>
            </a:r>
          </a:p>
        </p:txBody>
      </p:sp>
      <p:pic>
        <p:nvPicPr>
          <p:cNvPr id="33795" name="Content Placeholder 6" descr="Screen shot 2012-06-14 at 10.31.00 AM.png"/>
          <p:cNvPicPr>
            <a:picLocks noGrp="1" noChangeAspect="1"/>
          </p:cNvPicPr>
          <p:nvPr>
            <p:ph idx="4294967295"/>
          </p:nvPr>
        </p:nvPicPr>
        <p:blipFill>
          <a:blip r:embed="rId3">
            <a:extLst>
              <a:ext uri="{28A0092B-C50C-407E-A947-70E740481C1C}">
                <a14:useLocalDpi xmlns:a14="http://schemas.microsoft.com/office/drawing/2010/main" val="0"/>
              </a:ext>
            </a:extLst>
          </a:blip>
          <a:srcRect l="-7748" r="-7748"/>
          <a:stretch>
            <a:fillRect/>
          </a:stretch>
        </p:blipFill>
        <p:spPr>
          <a:xfrm>
            <a:off x="457200" y="1600200"/>
            <a:ext cx="8042275" cy="4343400"/>
          </a:xfrm>
        </p:spPr>
      </p:pic>
    </p:spTree>
    <p:extLst>
      <p:ext uri="{BB962C8B-B14F-4D97-AF65-F5344CB8AC3E}">
        <p14:creationId xmlns:p14="http://schemas.microsoft.com/office/powerpoint/2010/main" val="30763808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itle 1"/>
          <p:cNvSpPr>
            <a:spLocks noGrp="1"/>
          </p:cNvSpPr>
          <p:nvPr>
            <p:ph type="title"/>
          </p:nvPr>
        </p:nvSpPr>
        <p:spPr/>
        <p:txBody>
          <a:bodyPr/>
          <a:lstStyle/>
          <a:p>
            <a:pPr algn="ctr" eaLnBrk="1" hangingPunct="1"/>
            <a:r>
              <a:rPr lang="en-US" b="1" dirty="0" smtClean="0">
                <a:latin typeface="Comic Sans MS" pitchFamily="66" charset="0"/>
              </a:rPr>
              <a:t>Concepts</a:t>
            </a:r>
          </a:p>
        </p:txBody>
      </p:sp>
      <p:sp>
        <p:nvSpPr>
          <p:cNvPr id="35844" name="Content Placeholder 2"/>
          <p:cNvSpPr>
            <a:spLocks noGrp="1"/>
          </p:cNvSpPr>
          <p:nvPr>
            <p:ph idx="1"/>
          </p:nvPr>
        </p:nvSpPr>
        <p:spPr>
          <a:xfrm>
            <a:off x="533400" y="1962150"/>
            <a:ext cx="7705725" cy="4895850"/>
          </a:xfrm>
        </p:spPr>
        <p:txBody>
          <a:bodyPr/>
          <a:lstStyle/>
          <a:p>
            <a:pPr eaLnBrk="1" hangingPunct="1"/>
            <a:r>
              <a:rPr lang="en-US" dirty="0" smtClean="0"/>
              <a:t>Timeless</a:t>
            </a:r>
          </a:p>
          <a:p>
            <a:pPr eaLnBrk="1" hangingPunct="1"/>
            <a:r>
              <a:rPr lang="en-US" dirty="0" smtClean="0"/>
              <a:t>Universal</a:t>
            </a:r>
          </a:p>
          <a:p>
            <a:pPr eaLnBrk="1" hangingPunct="1"/>
            <a:r>
              <a:rPr lang="en-US" dirty="0" smtClean="0"/>
              <a:t>Transferrable</a:t>
            </a:r>
          </a:p>
          <a:p>
            <a:pPr eaLnBrk="1" hangingPunct="1"/>
            <a:r>
              <a:rPr lang="en-US" dirty="0" smtClean="0"/>
              <a:t>Abstract and broad (to various degrees)</a:t>
            </a:r>
          </a:p>
          <a:p>
            <a:pPr eaLnBrk="1" hangingPunct="1"/>
            <a:r>
              <a:rPr lang="en-US" dirty="0" smtClean="0"/>
              <a:t>Examples share common attributes</a:t>
            </a:r>
          </a:p>
          <a:p>
            <a:pPr eaLnBrk="1" hangingPunct="1"/>
            <a:r>
              <a:rPr lang="en-US" dirty="0" smtClean="0"/>
              <a:t>Represented by 1 – 2 words</a:t>
            </a:r>
          </a:p>
        </p:txBody>
      </p:sp>
    </p:spTree>
    <p:extLst>
      <p:ext uri="{BB962C8B-B14F-4D97-AF65-F5344CB8AC3E}">
        <p14:creationId xmlns:p14="http://schemas.microsoft.com/office/powerpoint/2010/main" val="18499652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pPr algn="ctr" eaLnBrk="1" hangingPunct="1"/>
            <a:r>
              <a:rPr lang="en-US" dirty="0" smtClean="0">
                <a:latin typeface="Comic Sans MS" pitchFamily="66" charset="0"/>
              </a:rPr>
              <a:t>Concept vs. Topic</a:t>
            </a:r>
          </a:p>
        </p:txBody>
      </p:sp>
      <p:sp>
        <p:nvSpPr>
          <p:cNvPr id="37891" name="Content Placeholder 2"/>
          <p:cNvSpPr>
            <a:spLocks noGrp="1"/>
          </p:cNvSpPr>
          <p:nvPr>
            <p:ph idx="1"/>
          </p:nvPr>
        </p:nvSpPr>
        <p:spPr>
          <a:xfrm>
            <a:off x="1042988" y="1304925"/>
            <a:ext cx="7705725" cy="676275"/>
          </a:xfrm>
          <a:solidFill>
            <a:srgbClr val="002060"/>
          </a:solidFill>
        </p:spPr>
        <p:txBody>
          <a:bodyPr/>
          <a:lstStyle/>
          <a:p>
            <a:pPr algn="ctr" eaLnBrk="1" hangingPunct="1">
              <a:buFont typeface="Wingdings 2" charset="2"/>
              <a:buNone/>
            </a:pPr>
            <a:r>
              <a:rPr lang="en-US" dirty="0" err="1" smtClean="0">
                <a:solidFill>
                  <a:schemeClr val="tx1">
                    <a:lumMod val="95000"/>
                    <a:lumOff val="5000"/>
                  </a:schemeClr>
                </a:solidFill>
                <a:hlinkClick r:id="rId2" action="ppaction://hlinkfile"/>
              </a:rPr>
              <a:t>Smartboard</a:t>
            </a:r>
            <a:r>
              <a:rPr lang="en-US" dirty="0" smtClean="0">
                <a:solidFill>
                  <a:schemeClr val="tx1">
                    <a:lumMod val="95000"/>
                    <a:lumOff val="5000"/>
                  </a:schemeClr>
                </a:solidFill>
                <a:hlinkClick r:id="rId2" action="ppaction://hlinkfile"/>
              </a:rPr>
              <a:t> Activity</a:t>
            </a:r>
            <a:endParaRPr lang="en-US" dirty="0" smtClean="0">
              <a:solidFill>
                <a:schemeClr val="tx1">
                  <a:lumMod val="95000"/>
                  <a:lumOff val="5000"/>
                </a:schemeClr>
              </a:solidFill>
            </a:endParaRPr>
          </a:p>
          <a:p>
            <a:pPr eaLnBrk="1" hangingPunct="1">
              <a:buFont typeface="Wingdings 2" charset="2"/>
              <a:buNone/>
            </a:pPr>
            <a:endParaRPr lang="en-US" dirty="0" smtClean="0"/>
          </a:p>
        </p:txBody>
      </p:sp>
    </p:spTree>
    <p:extLst>
      <p:ext uri="{BB962C8B-B14F-4D97-AF65-F5344CB8AC3E}">
        <p14:creationId xmlns:p14="http://schemas.microsoft.com/office/powerpoint/2010/main" val="23997700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990600" y="762000"/>
            <a:ext cx="7127875" cy="1336675"/>
          </a:xfrm>
        </p:spPr>
        <p:txBody>
          <a:bodyPr/>
          <a:lstStyle/>
          <a:p>
            <a:pPr eaLnBrk="1" hangingPunct="1"/>
            <a:r>
              <a:rPr lang="en-US" sz="2400" b="1" dirty="0">
                <a:latin typeface="Comic Sans MS" pitchFamily="66" charset="0"/>
              </a:rPr>
              <a:t>T</a:t>
            </a:r>
            <a:r>
              <a:rPr lang="en-US" sz="2400" b="1" dirty="0" smtClean="0">
                <a:latin typeface="Comic Sans MS" pitchFamily="66" charset="0"/>
              </a:rPr>
              <a:t>opic-based </a:t>
            </a:r>
            <a:r>
              <a:rPr lang="en-US" sz="2400" b="1" dirty="0" smtClean="0">
                <a:latin typeface="Comic Sans MS" pitchFamily="66" charset="0"/>
              </a:rPr>
              <a:t>and focused mostly on the facts</a:t>
            </a:r>
          </a:p>
        </p:txBody>
      </p:sp>
      <p:sp>
        <p:nvSpPr>
          <p:cNvPr id="38915" name="Content Placeholder 2"/>
          <p:cNvSpPr>
            <a:spLocks noGrp="1"/>
          </p:cNvSpPr>
          <p:nvPr>
            <p:ph idx="1"/>
          </p:nvPr>
        </p:nvSpPr>
        <p:spPr>
          <a:xfrm>
            <a:off x="685800" y="2286000"/>
            <a:ext cx="8042275" cy="3733800"/>
          </a:xfrm>
        </p:spPr>
        <p:txBody>
          <a:bodyPr/>
          <a:lstStyle/>
          <a:p>
            <a:pPr eaLnBrk="1" hangingPunct="1"/>
            <a:r>
              <a:rPr lang="en-US" b="1" dirty="0" smtClean="0">
                <a:latin typeface="Comic Sans MS" pitchFamily="66" charset="0"/>
              </a:rPr>
              <a:t>History</a:t>
            </a:r>
            <a:r>
              <a:rPr lang="en-US" dirty="0" smtClean="0">
                <a:latin typeface="Comic Sans MS" pitchFamily="66" charset="0"/>
              </a:rPr>
              <a:t>: Colonial Era, Lost Colony American Revolution, American Civil War</a:t>
            </a:r>
          </a:p>
          <a:p>
            <a:pPr eaLnBrk="1" hangingPunct="1"/>
            <a:r>
              <a:rPr lang="en-US" b="1" dirty="0" smtClean="0">
                <a:latin typeface="Comic Sans MS" pitchFamily="66" charset="0"/>
              </a:rPr>
              <a:t>Cultural Geography</a:t>
            </a:r>
            <a:r>
              <a:rPr lang="en-US" dirty="0" smtClean="0">
                <a:latin typeface="Comic Sans MS" pitchFamily="66" charset="0"/>
              </a:rPr>
              <a:t>: South America and Europe, Swahili, Aborigines, Buddhism</a:t>
            </a:r>
          </a:p>
          <a:p>
            <a:pPr eaLnBrk="1" hangingPunct="1"/>
            <a:r>
              <a:rPr lang="en-US" b="1" dirty="0" smtClean="0">
                <a:latin typeface="Comic Sans MS" pitchFamily="66" charset="0"/>
              </a:rPr>
              <a:t>Civics and Economics</a:t>
            </a:r>
            <a:r>
              <a:rPr lang="en-US" dirty="0" smtClean="0">
                <a:latin typeface="Comic Sans MS" pitchFamily="66" charset="0"/>
              </a:rPr>
              <a:t>: American Revolution, U.S., capitalism, Brown vs. Board of Education, mercantilism </a:t>
            </a:r>
          </a:p>
        </p:txBody>
      </p:sp>
      <p:sp>
        <p:nvSpPr>
          <p:cNvPr id="4" name="Title 1"/>
          <p:cNvSpPr txBox="1">
            <a:spLocks/>
          </p:cNvSpPr>
          <p:nvPr/>
        </p:nvSpPr>
        <p:spPr bwMode="auto">
          <a:xfrm>
            <a:off x="1295400" y="-152400"/>
            <a:ext cx="7127875" cy="1336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50000"/>
                    </a:schemeClr>
                  </a:outerShdw>
                </a:effectLst>
              </a14:hiddenEffects>
            </a:ext>
          </a:extLst>
        </p:spPr>
        <p:txBody>
          <a:bodyPr vert="horz" wrap="square" lIns="91440" tIns="45720" rIns="91440" bIns="45720" numCol="1" anchor="b" anchorCtr="0" compatLnSpc="1">
            <a:prstTxWarp prst="textNoShape">
              <a:avLst/>
            </a:prstTxWarp>
          </a:bodyPr>
          <a:lstStyle>
            <a:lvl1pPr algn="l" rtl="0" eaLnBrk="1" fontAlgn="base" hangingPunct="1">
              <a:spcBef>
                <a:spcPct val="0"/>
              </a:spcBef>
              <a:spcAft>
                <a:spcPct val="0"/>
              </a:spcAft>
              <a:defRPr sz="3200">
                <a:solidFill>
                  <a:schemeClr val="tx1"/>
                </a:solidFill>
                <a:latin typeface="+mj-lt"/>
                <a:ea typeface="+mj-ea"/>
                <a:cs typeface="+mj-cs"/>
              </a:defRPr>
            </a:lvl1pPr>
            <a:lvl2pPr algn="l" rtl="0" eaLnBrk="1" fontAlgn="base" hangingPunct="1">
              <a:spcBef>
                <a:spcPct val="0"/>
              </a:spcBef>
              <a:spcAft>
                <a:spcPct val="0"/>
              </a:spcAft>
              <a:defRPr sz="3200">
                <a:solidFill>
                  <a:schemeClr val="tx1"/>
                </a:solidFill>
                <a:latin typeface="Century Schoolbook" pitchFamily="18" charset="0"/>
                <a:cs typeface="Times New Roman" charset="0"/>
              </a:defRPr>
            </a:lvl2pPr>
            <a:lvl3pPr algn="l" rtl="0" eaLnBrk="1" fontAlgn="base" hangingPunct="1">
              <a:spcBef>
                <a:spcPct val="0"/>
              </a:spcBef>
              <a:spcAft>
                <a:spcPct val="0"/>
              </a:spcAft>
              <a:defRPr sz="3200">
                <a:solidFill>
                  <a:schemeClr val="tx1"/>
                </a:solidFill>
                <a:latin typeface="Century Schoolbook" pitchFamily="18" charset="0"/>
                <a:cs typeface="Times New Roman" charset="0"/>
              </a:defRPr>
            </a:lvl3pPr>
            <a:lvl4pPr algn="l" rtl="0" eaLnBrk="1" fontAlgn="base" hangingPunct="1">
              <a:spcBef>
                <a:spcPct val="0"/>
              </a:spcBef>
              <a:spcAft>
                <a:spcPct val="0"/>
              </a:spcAft>
              <a:defRPr sz="3200">
                <a:solidFill>
                  <a:schemeClr val="tx1"/>
                </a:solidFill>
                <a:latin typeface="Century Schoolbook" pitchFamily="18" charset="0"/>
                <a:cs typeface="Times New Roman" charset="0"/>
              </a:defRPr>
            </a:lvl4pPr>
            <a:lvl5pPr algn="l" rtl="0" eaLnBrk="1" fontAlgn="base" hangingPunct="1">
              <a:spcBef>
                <a:spcPct val="0"/>
              </a:spcBef>
              <a:spcAft>
                <a:spcPct val="0"/>
              </a:spcAft>
              <a:defRPr sz="3200">
                <a:solidFill>
                  <a:schemeClr val="tx1"/>
                </a:solidFill>
                <a:latin typeface="Century Schoolbook" pitchFamily="18" charset="0"/>
                <a:cs typeface="Times New Roman" charset="0"/>
              </a:defRPr>
            </a:lvl5pPr>
            <a:lvl6pPr marL="457200" algn="l" rtl="0" eaLnBrk="1" fontAlgn="base" hangingPunct="1">
              <a:spcBef>
                <a:spcPct val="0"/>
              </a:spcBef>
              <a:spcAft>
                <a:spcPct val="0"/>
              </a:spcAft>
              <a:defRPr sz="3200">
                <a:solidFill>
                  <a:schemeClr val="tx1"/>
                </a:solidFill>
                <a:latin typeface="Century Schoolbook" pitchFamily="18" charset="0"/>
                <a:cs typeface="Times New Roman" charset="0"/>
              </a:defRPr>
            </a:lvl6pPr>
            <a:lvl7pPr marL="914400" algn="l" rtl="0" eaLnBrk="1" fontAlgn="base" hangingPunct="1">
              <a:spcBef>
                <a:spcPct val="0"/>
              </a:spcBef>
              <a:spcAft>
                <a:spcPct val="0"/>
              </a:spcAft>
              <a:defRPr sz="3200">
                <a:solidFill>
                  <a:schemeClr val="tx1"/>
                </a:solidFill>
                <a:latin typeface="Century Schoolbook" pitchFamily="18" charset="0"/>
                <a:cs typeface="Times New Roman" charset="0"/>
              </a:defRPr>
            </a:lvl7pPr>
            <a:lvl8pPr marL="1371600" algn="l" rtl="0" eaLnBrk="1" fontAlgn="base" hangingPunct="1">
              <a:spcBef>
                <a:spcPct val="0"/>
              </a:spcBef>
              <a:spcAft>
                <a:spcPct val="0"/>
              </a:spcAft>
              <a:defRPr sz="3200">
                <a:solidFill>
                  <a:schemeClr val="tx1"/>
                </a:solidFill>
                <a:latin typeface="Century Schoolbook" pitchFamily="18" charset="0"/>
                <a:cs typeface="Times New Roman" charset="0"/>
              </a:defRPr>
            </a:lvl8pPr>
            <a:lvl9pPr marL="1828800" algn="l" rtl="0" eaLnBrk="1" fontAlgn="base" hangingPunct="1">
              <a:spcBef>
                <a:spcPct val="0"/>
              </a:spcBef>
              <a:spcAft>
                <a:spcPct val="0"/>
              </a:spcAft>
              <a:defRPr sz="3200">
                <a:solidFill>
                  <a:schemeClr val="tx1"/>
                </a:solidFill>
                <a:latin typeface="Century Schoolbook" pitchFamily="18" charset="0"/>
                <a:cs typeface="Times New Roman" charset="0"/>
              </a:defRPr>
            </a:lvl9pPr>
          </a:lstStyle>
          <a:p>
            <a:pPr algn="ctr"/>
            <a:r>
              <a:rPr lang="en-US" b="1" dirty="0" smtClean="0">
                <a:latin typeface="Comic Sans MS" pitchFamily="66" charset="0"/>
              </a:rPr>
              <a:t>Traditional Standards and Curriculum</a:t>
            </a:r>
            <a:endParaRPr lang="en-US" b="1" dirty="0">
              <a:latin typeface="Comic Sans MS" pitchFamily="66" charset="0"/>
            </a:endParaRPr>
          </a:p>
        </p:txBody>
      </p:sp>
    </p:spTree>
    <p:extLst>
      <p:ext uri="{BB962C8B-B14F-4D97-AF65-F5344CB8AC3E}">
        <p14:creationId xmlns:p14="http://schemas.microsoft.com/office/powerpoint/2010/main" val="35510759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838200" y="-304800"/>
            <a:ext cx="8042275" cy="1336675"/>
          </a:xfrm>
        </p:spPr>
        <p:txBody>
          <a:bodyPr>
            <a:normAutofit/>
          </a:bodyPr>
          <a:lstStyle/>
          <a:p>
            <a:pPr eaLnBrk="1" hangingPunct="1"/>
            <a:r>
              <a:rPr lang="en-US" sz="3200" b="1" dirty="0" smtClean="0">
                <a:latin typeface="Comic Sans MS" pitchFamily="66" charset="0"/>
              </a:rPr>
              <a:t>Conceptual Standards and </a:t>
            </a:r>
            <a:r>
              <a:rPr lang="en-US" sz="3200" b="1" dirty="0" smtClean="0">
                <a:latin typeface="Comic Sans MS" pitchFamily="66" charset="0"/>
              </a:rPr>
              <a:t>Curriculum</a:t>
            </a:r>
            <a:endParaRPr lang="en-US" sz="3200" b="1" dirty="0" smtClean="0">
              <a:latin typeface="Comic Sans MS" pitchFamily="66" charset="0"/>
            </a:endParaRPr>
          </a:p>
        </p:txBody>
      </p:sp>
      <p:sp>
        <p:nvSpPr>
          <p:cNvPr id="39939" name="Content Placeholder 2"/>
          <p:cNvSpPr>
            <a:spLocks noGrp="1"/>
          </p:cNvSpPr>
          <p:nvPr>
            <p:ph idx="1"/>
          </p:nvPr>
        </p:nvSpPr>
        <p:spPr>
          <a:xfrm>
            <a:off x="609600" y="2133600"/>
            <a:ext cx="8042275" cy="4343400"/>
          </a:xfrm>
        </p:spPr>
        <p:txBody>
          <a:bodyPr/>
          <a:lstStyle/>
          <a:p>
            <a:pPr eaLnBrk="1" hangingPunct="1"/>
            <a:r>
              <a:rPr lang="en-US" b="1" dirty="0" smtClean="0">
                <a:latin typeface="Comic Sans MS" pitchFamily="66" charset="0"/>
              </a:rPr>
              <a:t>History</a:t>
            </a:r>
            <a:r>
              <a:rPr lang="en-US" dirty="0" smtClean="0">
                <a:latin typeface="Comic Sans MS" pitchFamily="66" charset="0"/>
              </a:rPr>
              <a:t>: continuity and change, leadership, revolution, war, conflict</a:t>
            </a:r>
          </a:p>
          <a:p>
            <a:pPr eaLnBrk="1" hangingPunct="1"/>
            <a:r>
              <a:rPr lang="en-US" b="1" dirty="0" smtClean="0">
                <a:latin typeface="Comic Sans MS" pitchFamily="66" charset="0"/>
              </a:rPr>
              <a:t>Cultural Geography</a:t>
            </a:r>
            <a:r>
              <a:rPr lang="en-US" dirty="0" smtClean="0">
                <a:latin typeface="Comic Sans MS" pitchFamily="66" charset="0"/>
              </a:rPr>
              <a:t>: climate change, location, resources, environmental challenges, human migration, cultural development</a:t>
            </a:r>
          </a:p>
          <a:p>
            <a:pPr eaLnBrk="1" hangingPunct="1"/>
            <a:r>
              <a:rPr lang="en-US" b="1" dirty="0" smtClean="0">
                <a:latin typeface="Comic Sans MS" pitchFamily="66" charset="0"/>
              </a:rPr>
              <a:t>Civic and Economics</a:t>
            </a:r>
            <a:r>
              <a:rPr lang="en-US" dirty="0" smtClean="0">
                <a:latin typeface="Comic Sans MS" pitchFamily="66" charset="0"/>
              </a:rPr>
              <a:t>: scarcity, justice, freedom, authority, trade</a:t>
            </a:r>
          </a:p>
        </p:txBody>
      </p:sp>
      <p:sp>
        <p:nvSpPr>
          <p:cNvPr id="4" name="Title 1"/>
          <p:cNvSpPr txBox="1">
            <a:spLocks/>
          </p:cNvSpPr>
          <p:nvPr/>
        </p:nvSpPr>
        <p:spPr bwMode="auto">
          <a:xfrm>
            <a:off x="718457" y="685800"/>
            <a:ext cx="8042275" cy="1336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50000"/>
                    </a:schemeClr>
                  </a:outerShdw>
                </a:effectLst>
              </a14:hiddenEffects>
            </a:ext>
          </a:extLst>
        </p:spPr>
        <p:txBody>
          <a:bodyPr vert="horz" wrap="square" lIns="91440" tIns="45720" rIns="91440" bIns="45720" numCol="1" anchor="b" anchorCtr="0" compatLnSpc="1">
            <a:prstTxWarp prst="textNoShape">
              <a:avLst/>
            </a:prstTxWarp>
            <a:normAutofit fontScale="97500"/>
          </a:bodyPr>
          <a:lstStyle>
            <a:lvl1pPr algn="l" rtl="0" eaLnBrk="1" fontAlgn="base" hangingPunct="1">
              <a:spcBef>
                <a:spcPct val="0"/>
              </a:spcBef>
              <a:spcAft>
                <a:spcPct val="0"/>
              </a:spcAft>
              <a:defRPr sz="3200">
                <a:solidFill>
                  <a:schemeClr val="tx1"/>
                </a:solidFill>
                <a:latin typeface="+mj-lt"/>
                <a:ea typeface="+mj-ea"/>
                <a:cs typeface="+mj-cs"/>
              </a:defRPr>
            </a:lvl1pPr>
            <a:lvl2pPr algn="l" rtl="0" eaLnBrk="1" fontAlgn="base" hangingPunct="1">
              <a:spcBef>
                <a:spcPct val="0"/>
              </a:spcBef>
              <a:spcAft>
                <a:spcPct val="0"/>
              </a:spcAft>
              <a:defRPr sz="3200">
                <a:solidFill>
                  <a:schemeClr val="tx1"/>
                </a:solidFill>
                <a:latin typeface="Century Schoolbook" pitchFamily="18" charset="0"/>
                <a:cs typeface="Times New Roman" charset="0"/>
              </a:defRPr>
            </a:lvl2pPr>
            <a:lvl3pPr algn="l" rtl="0" eaLnBrk="1" fontAlgn="base" hangingPunct="1">
              <a:spcBef>
                <a:spcPct val="0"/>
              </a:spcBef>
              <a:spcAft>
                <a:spcPct val="0"/>
              </a:spcAft>
              <a:defRPr sz="3200">
                <a:solidFill>
                  <a:schemeClr val="tx1"/>
                </a:solidFill>
                <a:latin typeface="Century Schoolbook" pitchFamily="18" charset="0"/>
                <a:cs typeface="Times New Roman" charset="0"/>
              </a:defRPr>
            </a:lvl3pPr>
            <a:lvl4pPr algn="l" rtl="0" eaLnBrk="1" fontAlgn="base" hangingPunct="1">
              <a:spcBef>
                <a:spcPct val="0"/>
              </a:spcBef>
              <a:spcAft>
                <a:spcPct val="0"/>
              </a:spcAft>
              <a:defRPr sz="3200">
                <a:solidFill>
                  <a:schemeClr val="tx1"/>
                </a:solidFill>
                <a:latin typeface="Century Schoolbook" pitchFamily="18" charset="0"/>
                <a:cs typeface="Times New Roman" charset="0"/>
              </a:defRPr>
            </a:lvl4pPr>
            <a:lvl5pPr algn="l" rtl="0" eaLnBrk="1" fontAlgn="base" hangingPunct="1">
              <a:spcBef>
                <a:spcPct val="0"/>
              </a:spcBef>
              <a:spcAft>
                <a:spcPct val="0"/>
              </a:spcAft>
              <a:defRPr sz="3200">
                <a:solidFill>
                  <a:schemeClr val="tx1"/>
                </a:solidFill>
                <a:latin typeface="Century Schoolbook" pitchFamily="18" charset="0"/>
                <a:cs typeface="Times New Roman" charset="0"/>
              </a:defRPr>
            </a:lvl5pPr>
            <a:lvl6pPr marL="457200" algn="l" rtl="0" eaLnBrk="1" fontAlgn="base" hangingPunct="1">
              <a:spcBef>
                <a:spcPct val="0"/>
              </a:spcBef>
              <a:spcAft>
                <a:spcPct val="0"/>
              </a:spcAft>
              <a:defRPr sz="3200">
                <a:solidFill>
                  <a:schemeClr val="tx1"/>
                </a:solidFill>
                <a:latin typeface="Century Schoolbook" pitchFamily="18" charset="0"/>
                <a:cs typeface="Times New Roman" charset="0"/>
              </a:defRPr>
            </a:lvl6pPr>
            <a:lvl7pPr marL="914400" algn="l" rtl="0" eaLnBrk="1" fontAlgn="base" hangingPunct="1">
              <a:spcBef>
                <a:spcPct val="0"/>
              </a:spcBef>
              <a:spcAft>
                <a:spcPct val="0"/>
              </a:spcAft>
              <a:defRPr sz="3200">
                <a:solidFill>
                  <a:schemeClr val="tx1"/>
                </a:solidFill>
                <a:latin typeface="Century Schoolbook" pitchFamily="18" charset="0"/>
                <a:cs typeface="Times New Roman" charset="0"/>
              </a:defRPr>
            </a:lvl7pPr>
            <a:lvl8pPr marL="1371600" algn="l" rtl="0" eaLnBrk="1" fontAlgn="base" hangingPunct="1">
              <a:spcBef>
                <a:spcPct val="0"/>
              </a:spcBef>
              <a:spcAft>
                <a:spcPct val="0"/>
              </a:spcAft>
              <a:defRPr sz="3200">
                <a:solidFill>
                  <a:schemeClr val="tx1"/>
                </a:solidFill>
                <a:latin typeface="Century Schoolbook" pitchFamily="18" charset="0"/>
                <a:cs typeface="Times New Roman" charset="0"/>
              </a:defRPr>
            </a:lvl8pPr>
            <a:lvl9pPr marL="1828800" algn="l" rtl="0" eaLnBrk="1" fontAlgn="base" hangingPunct="1">
              <a:spcBef>
                <a:spcPct val="0"/>
              </a:spcBef>
              <a:spcAft>
                <a:spcPct val="0"/>
              </a:spcAft>
              <a:defRPr sz="3200">
                <a:solidFill>
                  <a:schemeClr val="tx1"/>
                </a:solidFill>
                <a:latin typeface="Century Schoolbook" pitchFamily="18" charset="0"/>
                <a:cs typeface="Times New Roman" charset="0"/>
              </a:defRPr>
            </a:lvl9pPr>
          </a:lstStyle>
          <a:p>
            <a:r>
              <a:rPr lang="en-US" sz="2400" b="1" dirty="0">
                <a:latin typeface="Comic Sans MS" pitchFamily="66" charset="0"/>
              </a:rPr>
              <a:t>C</a:t>
            </a:r>
            <a:r>
              <a:rPr lang="en-US" sz="2400" b="1" dirty="0" smtClean="0">
                <a:latin typeface="Comic Sans MS" pitchFamily="66" charset="0"/>
              </a:rPr>
              <a:t>oncept-based and focused on “transferrable ideas”</a:t>
            </a:r>
            <a:endParaRPr lang="en-US" sz="2400" b="1" dirty="0">
              <a:latin typeface="Comic Sans MS" pitchFamily="66" charset="0"/>
            </a:endParaRPr>
          </a:p>
        </p:txBody>
      </p:sp>
    </p:spTree>
    <p:extLst>
      <p:ext uri="{BB962C8B-B14F-4D97-AF65-F5344CB8AC3E}">
        <p14:creationId xmlns:p14="http://schemas.microsoft.com/office/powerpoint/2010/main" val="9097809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657600" y="1143000"/>
            <a:ext cx="4648200" cy="2667000"/>
          </a:xfrm>
        </p:spPr>
        <p:txBody>
          <a:bodyPr>
            <a:normAutofit/>
          </a:bodyPr>
          <a:lstStyle/>
          <a:p>
            <a:pPr algn="ctr" fontAlgn="auto">
              <a:spcAft>
                <a:spcPts val="0"/>
              </a:spcAft>
              <a:defRPr/>
            </a:pPr>
            <a:r>
              <a:rPr lang="en-US" sz="4000" dirty="0">
                <a:latin typeface="Comic Sans MS" pitchFamily="66" charset="0"/>
              </a:rPr>
              <a:t>Content </a:t>
            </a:r>
            <a:r>
              <a:rPr lang="en-US" sz="4000" dirty="0" smtClean="0">
                <a:latin typeface="Comic Sans MS" pitchFamily="66" charset="0"/>
              </a:rPr>
              <a:t/>
            </a:r>
            <a:br>
              <a:rPr lang="en-US" sz="4000" dirty="0" smtClean="0">
                <a:latin typeface="Comic Sans MS" pitchFamily="66" charset="0"/>
              </a:rPr>
            </a:br>
            <a:r>
              <a:rPr lang="en-US" sz="4000" dirty="0" smtClean="0">
                <a:latin typeface="Comic Sans MS" pitchFamily="66" charset="0"/>
              </a:rPr>
              <a:t>Changes </a:t>
            </a:r>
            <a:r>
              <a:rPr lang="en-US" sz="4000" dirty="0">
                <a:latin typeface="Comic Sans MS" pitchFamily="66" charset="0"/>
              </a:rPr>
              <a:t>and Implications</a:t>
            </a:r>
            <a:endParaRPr lang="en-US" sz="3800" dirty="0">
              <a:latin typeface="Comic Sans MS" pitchFamily="66" charset="0"/>
            </a:endParaRPr>
          </a:p>
        </p:txBody>
      </p:sp>
    </p:spTree>
    <p:extLst>
      <p:ext uri="{BB962C8B-B14F-4D97-AF65-F5344CB8AC3E}">
        <p14:creationId xmlns:p14="http://schemas.microsoft.com/office/powerpoint/2010/main" val="16940971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eaLnBrk="1" hangingPunct="1"/>
            <a:r>
              <a:rPr lang="en-US" b="1" dirty="0" smtClean="0">
                <a:latin typeface="Comic Sans MS" pitchFamily="66" charset="0"/>
              </a:rPr>
              <a:t>Kindergarten – Second Grade</a:t>
            </a:r>
          </a:p>
        </p:txBody>
      </p:sp>
      <p:sp>
        <p:nvSpPr>
          <p:cNvPr id="43011" name="Content Placeholder 2"/>
          <p:cNvSpPr>
            <a:spLocks noGrp="1"/>
          </p:cNvSpPr>
          <p:nvPr>
            <p:ph idx="1"/>
          </p:nvPr>
        </p:nvSpPr>
        <p:spPr>
          <a:xfrm>
            <a:off x="838200" y="1743075"/>
            <a:ext cx="7705725" cy="4895850"/>
          </a:xfrm>
        </p:spPr>
        <p:txBody>
          <a:bodyPr/>
          <a:lstStyle/>
          <a:p>
            <a:pPr eaLnBrk="1" hangingPunct="1"/>
            <a:r>
              <a:rPr lang="en-US" dirty="0" smtClean="0">
                <a:latin typeface="Comic Sans MS" pitchFamily="66" charset="0"/>
              </a:rPr>
              <a:t>Addition of Personal Financial Literacy</a:t>
            </a:r>
          </a:p>
          <a:p>
            <a:pPr eaLnBrk="1" hangingPunct="1"/>
            <a:r>
              <a:rPr lang="en-US" dirty="0" smtClean="0">
                <a:latin typeface="Comic Sans MS" pitchFamily="66" charset="0"/>
              </a:rPr>
              <a:t>Addition of Environmental Literacy</a:t>
            </a:r>
          </a:p>
          <a:p>
            <a:pPr eaLnBrk="1" hangingPunct="1"/>
            <a:r>
              <a:rPr lang="en-US" dirty="0" smtClean="0">
                <a:latin typeface="Comic Sans MS" pitchFamily="66" charset="0"/>
              </a:rPr>
              <a:t>Integration of skills with content</a:t>
            </a:r>
          </a:p>
          <a:p>
            <a:pPr eaLnBrk="1" hangingPunct="1"/>
            <a:r>
              <a:rPr lang="en-US" dirty="0" smtClean="0">
                <a:latin typeface="Comic Sans MS" pitchFamily="66" charset="0"/>
              </a:rPr>
              <a:t>Increased focus on historical thinking at K – 2 </a:t>
            </a:r>
          </a:p>
          <a:p>
            <a:pPr eaLnBrk="1" hangingPunct="1">
              <a:buFont typeface="Wingdings 2" charset="2"/>
              <a:buNone/>
            </a:pPr>
            <a:endParaRPr lang="en-US" dirty="0" smtClean="0"/>
          </a:p>
        </p:txBody>
      </p:sp>
      <p:pic>
        <p:nvPicPr>
          <p:cNvPr id="43012" name="Picture 3" descr="green3.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43200" y="4191000"/>
            <a:ext cx="3291114" cy="2185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6673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pPr algn="ctr" eaLnBrk="1" hangingPunct="1"/>
            <a:r>
              <a:rPr lang="en-US" b="1" dirty="0" smtClean="0">
                <a:latin typeface="Comic Sans MS" pitchFamily="66" charset="0"/>
              </a:rPr>
              <a:t>Third – Fifth Grade</a:t>
            </a:r>
          </a:p>
        </p:txBody>
      </p:sp>
      <p:sp>
        <p:nvSpPr>
          <p:cNvPr id="45059" name="Content Placeholder 2"/>
          <p:cNvSpPr>
            <a:spLocks noGrp="1"/>
          </p:cNvSpPr>
          <p:nvPr>
            <p:ph idx="1"/>
          </p:nvPr>
        </p:nvSpPr>
        <p:spPr/>
        <p:txBody>
          <a:bodyPr/>
          <a:lstStyle/>
          <a:p>
            <a:pPr eaLnBrk="1" hangingPunct="1">
              <a:buFont typeface="Arial" charset="0"/>
              <a:buChar char="•"/>
            </a:pPr>
            <a:r>
              <a:rPr lang="en-US" dirty="0" smtClean="0">
                <a:latin typeface="Comic Sans MS" pitchFamily="66" charset="0"/>
              </a:rPr>
              <a:t>Addition of Personal Financial Literacy</a:t>
            </a:r>
          </a:p>
          <a:p>
            <a:pPr eaLnBrk="1" hangingPunct="1">
              <a:buFont typeface="Arial" charset="0"/>
              <a:buChar char="•"/>
            </a:pPr>
            <a:r>
              <a:rPr lang="en-US" dirty="0" smtClean="0">
                <a:latin typeface="Comic Sans MS" pitchFamily="66" charset="0"/>
              </a:rPr>
              <a:t>Addition of Environmental Literacy</a:t>
            </a:r>
          </a:p>
          <a:p>
            <a:pPr eaLnBrk="1" hangingPunct="1">
              <a:buFont typeface="Arial" charset="0"/>
              <a:buChar char="•"/>
            </a:pPr>
            <a:r>
              <a:rPr lang="en-US" dirty="0" smtClean="0">
                <a:latin typeface="Comic Sans MS" pitchFamily="66" charset="0"/>
              </a:rPr>
              <a:t>4</a:t>
            </a:r>
            <a:r>
              <a:rPr lang="en-US" baseline="30000" dirty="0" smtClean="0">
                <a:latin typeface="Comic Sans MS" pitchFamily="66" charset="0"/>
              </a:rPr>
              <a:t>th</a:t>
            </a:r>
            <a:r>
              <a:rPr lang="en-US" dirty="0" smtClean="0">
                <a:latin typeface="Comic Sans MS" pitchFamily="66" charset="0"/>
              </a:rPr>
              <a:t> Grade NC History: Pre-colonial to Reconstruction</a:t>
            </a:r>
          </a:p>
          <a:p>
            <a:pPr eaLnBrk="1" hangingPunct="1">
              <a:buFont typeface="Arial" charset="0"/>
              <a:buChar char="•"/>
            </a:pPr>
            <a:r>
              <a:rPr lang="en-US" dirty="0" smtClean="0">
                <a:latin typeface="Comic Sans MS" pitchFamily="66" charset="0"/>
              </a:rPr>
              <a:t>5</a:t>
            </a:r>
            <a:r>
              <a:rPr lang="en-US" baseline="30000" dirty="0" smtClean="0">
                <a:latin typeface="Comic Sans MS" pitchFamily="66" charset="0"/>
              </a:rPr>
              <a:t>th</a:t>
            </a:r>
            <a:r>
              <a:rPr lang="en-US" dirty="0" smtClean="0">
                <a:latin typeface="Comic Sans MS" pitchFamily="66" charset="0"/>
              </a:rPr>
              <a:t> Grade US History: Pre-colonial to Reconstruction</a:t>
            </a:r>
          </a:p>
          <a:p>
            <a:pPr lvl="1" eaLnBrk="1" hangingPunct="1">
              <a:buFont typeface="Arial" charset="0"/>
              <a:buChar char="•"/>
            </a:pPr>
            <a:r>
              <a:rPr lang="en-US" dirty="0" smtClean="0">
                <a:latin typeface="Comic Sans MS" pitchFamily="66" charset="0"/>
              </a:rPr>
              <a:t>Canada and Mexico have been removed to provide a more in depth study of United States</a:t>
            </a:r>
          </a:p>
        </p:txBody>
      </p:sp>
      <p:pic>
        <p:nvPicPr>
          <p:cNvPr id="45060" name="Picture 3" descr="eco-friendly.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943600" y="4191000"/>
            <a:ext cx="2522538"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329812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657600" y="1143000"/>
            <a:ext cx="4648200" cy="2667000"/>
          </a:xfrm>
        </p:spPr>
        <p:txBody>
          <a:bodyPr>
            <a:normAutofit/>
          </a:bodyPr>
          <a:lstStyle/>
          <a:p>
            <a:pPr algn="ctr" fontAlgn="auto">
              <a:spcAft>
                <a:spcPts val="0"/>
              </a:spcAft>
              <a:defRPr/>
            </a:pPr>
            <a:r>
              <a:rPr lang="en-US" sz="4000" dirty="0" smtClean="0">
                <a:latin typeface="Comic Sans MS" pitchFamily="66" charset="0"/>
              </a:rPr>
              <a:t>Infusing </a:t>
            </a:r>
            <a:br>
              <a:rPr lang="en-US" sz="4000" dirty="0" smtClean="0">
                <a:latin typeface="Comic Sans MS" pitchFamily="66" charset="0"/>
              </a:rPr>
            </a:br>
            <a:r>
              <a:rPr lang="en-US" sz="4000" dirty="0" smtClean="0">
                <a:latin typeface="Comic Sans MS" pitchFamily="66" charset="0"/>
              </a:rPr>
              <a:t>Writing</a:t>
            </a:r>
            <a:endParaRPr lang="en-US" sz="3800" dirty="0">
              <a:latin typeface="Comic Sans MS" pitchFamily="66" charset="0"/>
            </a:endParaRPr>
          </a:p>
        </p:txBody>
      </p:sp>
    </p:spTree>
    <p:extLst>
      <p:ext uri="{BB962C8B-B14F-4D97-AF65-F5344CB8AC3E}">
        <p14:creationId xmlns:p14="http://schemas.microsoft.com/office/powerpoint/2010/main" val="8286355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Box 1"/>
          <p:cNvSpPr txBox="1">
            <a:spLocks noChangeArrowheads="1"/>
          </p:cNvSpPr>
          <p:nvPr/>
        </p:nvSpPr>
        <p:spPr bwMode="auto">
          <a:xfrm>
            <a:off x="272143" y="381000"/>
            <a:ext cx="8305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ctr" eaLnBrk="1" hangingPunct="1"/>
            <a:r>
              <a:rPr lang="en-US" sz="3600" b="1" dirty="0">
                <a:latin typeface="Comic Sans MS" pitchFamily="66" charset="0"/>
              </a:rPr>
              <a:t>Purpose &amp; Expected </a:t>
            </a:r>
            <a:r>
              <a:rPr lang="en-US" sz="3600" b="1" dirty="0" smtClean="0">
                <a:latin typeface="Comic Sans MS" pitchFamily="66" charset="0"/>
              </a:rPr>
              <a:t>Outcomes</a:t>
            </a:r>
            <a:endParaRPr lang="en-US" sz="3600" b="1" dirty="0">
              <a:latin typeface="Comic Sans MS" pitchFamily="66" charset="0"/>
            </a:endParaRPr>
          </a:p>
        </p:txBody>
      </p:sp>
      <p:sp>
        <p:nvSpPr>
          <p:cNvPr id="17411" name="TextBox 2"/>
          <p:cNvSpPr txBox="1">
            <a:spLocks noChangeArrowheads="1"/>
          </p:cNvSpPr>
          <p:nvPr/>
        </p:nvSpPr>
        <p:spPr bwMode="auto">
          <a:xfrm>
            <a:off x="1905000" y="1457325"/>
            <a:ext cx="56388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ctr" eaLnBrk="1" hangingPunct="1"/>
            <a:r>
              <a:rPr lang="en-US" sz="2800" b="1" dirty="0">
                <a:latin typeface="Comic Sans MS" pitchFamily="66" charset="0"/>
              </a:rPr>
              <a:t>You will be able to:</a:t>
            </a:r>
          </a:p>
        </p:txBody>
      </p:sp>
      <p:sp>
        <p:nvSpPr>
          <p:cNvPr id="17412" name="TextBox 4"/>
          <p:cNvSpPr txBox="1">
            <a:spLocks noChangeArrowheads="1"/>
          </p:cNvSpPr>
          <p:nvPr/>
        </p:nvSpPr>
        <p:spPr bwMode="auto">
          <a:xfrm>
            <a:off x="272143" y="1992086"/>
            <a:ext cx="8305800" cy="433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l" eaLnBrk="1" hangingPunct="1"/>
            <a:endParaRPr lang="en-US" sz="1800" dirty="0">
              <a:latin typeface="Comic Sans MS" pitchFamily="66" charset="0"/>
            </a:endParaRPr>
          </a:p>
          <a:p>
            <a:pPr algn="l" eaLnBrk="1" hangingPunct="1">
              <a:lnSpc>
                <a:spcPct val="150000"/>
              </a:lnSpc>
              <a:buFont typeface="Arial" charset="0"/>
              <a:buChar char="•"/>
            </a:pPr>
            <a:r>
              <a:rPr lang="en-US" sz="2000" dirty="0" smtClean="0">
                <a:latin typeface="Comic Sans MS" pitchFamily="66" charset="0"/>
              </a:rPr>
              <a:t>Summarize the K-5 Social Studies Essential Standards</a:t>
            </a:r>
          </a:p>
          <a:p>
            <a:pPr algn="l" eaLnBrk="1" hangingPunct="1">
              <a:lnSpc>
                <a:spcPct val="150000"/>
              </a:lnSpc>
              <a:buFont typeface="Arial" charset="0"/>
              <a:buChar char="•"/>
            </a:pPr>
            <a:r>
              <a:rPr lang="en-US" sz="2000" dirty="0" smtClean="0">
                <a:latin typeface="Comic Sans MS" pitchFamily="66" charset="0"/>
              </a:rPr>
              <a:t>Summarize the Writing Anchor Standards</a:t>
            </a:r>
          </a:p>
          <a:p>
            <a:pPr algn="l" eaLnBrk="1" hangingPunct="1">
              <a:lnSpc>
                <a:spcPct val="150000"/>
              </a:lnSpc>
              <a:buFont typeface="Arial" charset="0"/>
              <a:buChar char="•"/>
            </a:pPr>
            <a:r>
              <a:rPr lang="en-US" sz="2000" dirty="0" smtClean="0">
                <a:latin typeface="Comic Sans MS" pitchFamily="66" charset="0"/>
              </a:rPr>
              <a:t>Use </a:t>
            </a:r>
            <a:r>
              <a:rPr lang="en-US" sz="2000" dirty="0">
                <a:latin typeface="Comic Sans MS" pitchFamily="66" charset="0"/>
              </a:rPr>
              <a:t>Revised Bloom’s Taxonomy, Strands, and Conceptual Focus</a:t>
            </a:r>
          </a:p>
          <a:p>
            <a:pPr algn="l" eaLnBrk="1" hangingPunct="1">
              <a:lnSpc>
                <a:spcPct val="150000"/>
              </a:lnSpc>
              <a:buFont typeface="Arial" charset="0"/>
              <a:buChar char="•"/>
            </a:pPr>
            <a:r>
              <a:rPr lang="en-US" sz="2000" dirty="0">
                <a:latin typeface="Comic Sans MS" pitchFamily="66" charset="0"/>
              </a:rPr>
              <a:t>Understand content changes and their implications for K-5 Social Studies</a:t>
            </a:r>
          </a:p>
          <a:p>
            <a:pPr algn="l" eaLnBrk="1" hangingPunct="1">
              <a:lnSpc>
                <a:spcPct val="150000"/>
              </a:lnSpc>
              <a:buFont typeface="Arial" charset="0"/>
              <a:buChar char="•"/>
            </a:pPr>
            <a:r>
              <a:rPr lang="en-US" sz="2000" dirty="0">
                <a:latin typeface="Comic Sans MS" pitchFamily="66" charset="0"/>
              </a:rPr>
              <a:t>Understand how to organize the K-5 Social Studies Essential Standards</a:t>
            </a:r>
          </a:p>
          <a:p>
            <a:pPr algn="l" eaLnBrk="1" hangingPunct="1">
              <a:lnSpc>
                <a:spcPct val="150000"/>
              </a:lnSpc>
              <a:buFont typeface="Arial" charset="0"/>
              <a:buChar char="•"/>
            </a:pPr>
            <a:r>
              <a:rPr lang="en-US" sz="2000" dirty="0">
                <a:latin typeface="Comic Sans MS" pitchFamily="66" charset="0"/>
              </a:rPr>
              <a:t>Understand the four Writing Anchor Standards</a:t>
            </a:r>
          </a:p>
          <a:p>
            <a:pPr eaLnBrk="1" hangingPunct="1"/>
            <a:endParaRPr lang="en-US" sz="1800" dirty="0">
              <a:latin typeface="Calibri" charset="0"/>
            </a:endParaRPr>
          </a:p>
        </p:txBody>
      </p:sp>
    </p:spTree>
    <p:extLst>
      <p:ext uri="{BB962C8B-B14F-4D97-AF65-F5344CB8AC3E}">
        <p14:creationId xmlns:p14="http://schemas.microsoft.com/office/powerpoint/2010/main" val="316807633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914400" y="152400"/>
            <a:ext cx="8042275" cy="838200"/>
          </a:xfrm>
        </p:spPr>
        <p:txBody>
          <a:bodyPr>
            <a:normAutofit fontScale="90000"/>
          </a:bodyPr>
          <a:lstStyle/>
          <a:p>
            <a:pPr algn="ctr" eaLnBrk="1" hangingPunct="1"/>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b="1" dirty="0" smtClean="0">
                <a:latin typeface="Comic Sans MS" pitchFamily="66" charset="0"/>
              </a:rPr>
              <a:t>Writing Anchor Standards</a:t>
            </a:r>
          </a:p>
        </p:txBody>
      </p:sp>
      <p:sp>
        <p:nvSpPr>
          <p:cNvPr id="3" name="Content Placeholder 2"/>
          <p:cNvSpPr>
            <a:spLocks noGrp="1"/>
          </p:cNvSpPr>
          <p:nvPr>
            <p:ph idx="1"/>
          </p:nvPr>
        </p:nvSpPr>
        <p:spPr>
          <a:xfrm>
            <a:off x="609600" y="1600200"/>
            <a:ext cx="8042275" cy="4724400"/>
          </a:xfrm>
        </p:spPr>
        <p:txBody>
          <a:bodyPr>
            <a:normAutofit/>
          </a:bodyPr>
          <a:lstStyle/>
          <a:p>
            <a:pPr algn="ctr" eaLnBrk="1" hangingPunct="1">
              <a:lnSpc>
                <a:spcPct val="90000"/>
              </a:lnSpc>
              <a:buFont typeface="Wingdings 2" charset="2"/>
              <a:buNone/>
            </a:pPr>
            <a:r>
              <a:rPr lang="en-US" sz="2600" b="1" dirty="0" smtClean="0">
                <a:latin typeface="Comic Sans MS" pitchFamily="66" charset="0"/>
              </a:rPr>
              <a:t>Text Types and </a:t>
            </a:r>
            <a:r>
              <a:rPr lang="en-US" sz="2600" b="1" dirty="0" smtClean="0">
                <a:latin typeface="Comic Sans MS" pitchFamily="66" charset="0"/>
              </a:rPr>
              <a:t>Purposes</a:t>
            </a:r>
          </a:p>
          <a:p>
            <a:pPr algn="ctr" eaLnBrk="1" hangingPunct="1">
              <a:lnSpc>
                <a:spcPct val="90000"/>
              </a:lnSpc>
              <a:buFont typeface="Wingdings 2" charset="2"/>
              <a:buNone/>
            </a:pPr>
            <a:endParaRPr lang="en-US" sz="2600" b="1" dirty="0" smtClean="0">
              <a:latin typeface="Comic Sans MS" pitchFamily="66" charset="0"/>
            </a:endParaRPr>
          </a:p>
          <a:p>
            <a:pPr eaLnBrk="1" hangingPunct="1">
              <a:lnSpc>
                <a:spcPct val="90000"/>
              </a:lnSpc>
              <a:buFont typeface="Wingdings" charset="2"/>
              <a:buAutoNum type="arabicPlain"/>
            </a:pPr>
            <a:r>
              <a:rPr lang="en-US" sz="2200" dirty="0" smtClean="0">
                <a:latin typeface="Comic Sans MS" pitchFamily="66" charset="0"/>
              </a:rPr>
              <a:t>Write arguments to support claims in an analysis of substantive topics or texts, using valid reasoning and relevant and sufficient evidence</a:t>
            </a:r>
            <a:r>
              <a:rPr lang="en-US" sz="2200" dirty="0" smtClean="0">
                <a:latin typeface="Comic Sans MS" pitchFamily="66" charset="0"/>
              </a:rPr>
              <a:t>.</a:t>
            </a:r>
            <a:endParaRPr lang="en-US" sz="2200" dirty="0" smtClean="0">
              <a:latin typeface="Comic Sans MS" pitchFamily="66" charset="0"/>
            </a:endParaRPr>
          </a:p>
          <a:p>
            <a:pPr eaLnBrk="1" hangingPunct="1">
              <a:lnSpc>
                <a:spcPct val="90000"/>
              </a:lnSpc>
              <a:buFont typeface="Wingdings" charset="2"/>
              <a:buAutoNum type="arabicPlain"/>
            </a:pPr>
            <a:r>
              <a:rPr lang="en-US" sz="2200" dirty="0" smtClean="0">
                <a:latin typeface="Comic Sans MS" pitchFamily="66" charset="0"/>
              </a:rPr>
              <a:t>Write informative/explanatory texts to examine and convey complex ideas and information clearly and accurately through the effective selection, organization, and analysis of content</a:t>
            </a:r>
            <a:r>
              <a:rPr lang="en-US" sz="2200" dirty="0" smtClean="0">
                <a:latin typeface="Comic Sans MS" pitchFamily="66" charset="0"/>
              </a:rPr>
              <a:t>.</a:t>
            </a:r>
            <a:endParaRPr lang="en-US" sz="2200" dirty="0" smtClean="0">
              <a:latin typeface="Comic Sans MS" pitchFamily="66" charset="0"/>
            </a:endParaRPr>
          </a:p>
          <a:p>
            <a:pPr eaLnBrk="1" hangingPunct="1">
              <a:lnSpc>
                <a:spcPct val="90000"/>
              </a:lnSpc>
              <a:buFont typeface="Wingdings" charset="2"/>
              <a:buAutoNum type="arabicPlain"/>
            </a:pPr>
            <a:r>
              <a:rPr lang="en-US" sz="2200" dirty="0" smtClean="0">
                <a:latin typeface="Comic Sans MS" pitchFamily="66" charset="0"/>
              </a:rPr>
              <a:t>Write narratives to develop real or imagined experiences or events using effective technique, well-chosen details, and well-structured event sequences.</a:t>
            </a:r>
          </a:p>
        </p:txBody>
      </p:sp>
    </p:spTree>
    <p:extLst>
      <p:ext uri="{BB962C8B-B14F-4D97-AF65-F5344CB8AC3E}">
        <p14:creationId xmlns:p14="http://schemas.microsoft.com/office/powerpoint/2010/main" val="212452230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pPr algn="ctr" eaLnBrk="1" hangingPunct="1"/>
            <a:r>
              <a:rPr lang="en-US" b="1" dirty="0" smtClean="0">
                <a:latin typeface="Comic Sans MS" pitchFamily="66" charset="0"/>
              </a:rPr>
              <a:t>Writing Anchor Standards</a:t>
            </a:r>
          </a:p>
        </p:txBody>
      </p:sp>
      <p:sp>
        <p:nvSpPr>
          <p:cNvPr id="3" name="Content Placeholder 2"/>
          <p:cNvSpPr>
            <a:spLocks noGrp="1"/>
          </p:cNvSpPr>
          <p:nvPr>
            <p:ph idx="1"/>
          </p:nvPr>
        </p:nvSpPr>
        <p:spPr>
          <a:xfrm>
            <a:off x="3733800" y="1447800"/>
            <a:ext cx="4953000" cy="4906963"/>
          </a:xfrm>
        </p:spPr>
        <p:txBody>
          <a:bodyPr>
            <a:normAutofit/>
          </a:bodyPr>
          <a:lstStyle/>
          <a:p>
            <a:pPr algn="ctr" eaLnBrk="1" hangingPunct="1">
              <a:lnSpc>
                <a:spcPct val="80000"/>
              </a:lnSpc>
              <a:buFont typeface="Wingdings 2" charset="2"/>
              <a:buNone/>
            </a:pPr>
            <a:r>
              <a:rPr lang="en-US" sz="2600" b="1" dirty="0" smtClean="0">
                <a:latin typeface="Comic Sans MS" pitchFamily="66" charset="0"/>
              </a:rPr>
              <a:t>Production and Distribution of </a:t>
            </a:r>
            <a:r>
              <a:rPr lang="en-US" sz="2600" b="1" dirty="0" smtClean="0">
                <a:latin typeface="Comic Sans MS" pitchFamily="66" charset="0"/>
              </a:rPr>
              <a:t>Writing</a:t>
            </a:r>
          </a:p>
          <a:p>
            <a:pPr algn="ctr" eaLnBrk="1" hangingPunct="1">
              <a:lnSpc>
                <a:spcPct val="80000"/>
              </a:lnSpc>
              <a:buFont typeface="Wingdings 2" charset="2"/>
              <a:buNone/>
            </a:pPr>
            <a:endParaRPr lang="en-US" sz="2600" b="1" dirty="0" smtClean="0">
              <a:latin typeface="Comic Sans MS" pitchFamily="66" charset="0"/>
            </a:endParaRPr>
          </a:p>
          <a:p>
            <a:pPr eaLnBrk="1" hangingPunct="1">
              <a:lnSpc>
                <a:spcPct val="80000"/>
              </a:lnSpc>
              <a:buFont typeface="Wingdings 2" charset="2"/>
              <a:buNone/>
            </a:pPr>
            <a:r>
              <a:rPr lang="en-US" sz="2000" dirty="0" smtClean="0">
                <a:latin typeface="Comic Sans MS" pitchFamily="66" charset="0"/>
              </a:rPr>
              <a:t>4. Produce clear and coherent writing  in which the development, organization, and style are appropriate to task, purpose, and audience.</a:t>
            </a:r>
          </a:p>
          <a:p>
            <a:pPr eaLnBrk="1" hangingPunct="1">
              <a:lnSpc>
                <a:spcPct val="80000"/>
              </a:lnSpc>
              <a:buFont typeface="Wingdings 2" charset="2"/>
              <a:buNone/>
            </a:pPr>
            <a:r>
              <a:rPr lang="en-US" sz="2000" dirty="0" smtClean="0">
                <a:latin typeface="Comic Sans MS" pitchFamily="66" charset="0"/>
              </a:rPr>
              <a:t>5. Develop and strengthen writing as needed by planning, revising, editing, rewriting, or trying a new approach.</a:t>
            </a:r>
          </a:p>
          <a:p>
            <a:pPr eaLnBrk="1" hangingPunct="1">
              <a:lnSpc>
                <a:spcPct val="80000"/>
              </a:lnSpc>
              <a:buFont typeface="Wingdings 2" charset="2"/>
              <a:buNone/>
            </a:pPr>
            <a:r>
              <a:rPr lang="en-US" sz="2000" dirty="0" smtClean="0">
                <a:latin typeface="Comic Sans MS" pitchFamily="66" charset="0"/>
              </a:rPr>
              <a:t>6. Use technology, including the Internet, to produce and publish writing and to interact and collaborate with others.</a:t>
            </a:r>
          </a:p>
        </p:txBody>
      </p:sp>
      <p:pic>
        <p:nvPicPr>
          <p:cNvPr id="48132" name="Picture 3" descr="WritingProcess.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676400"/>
            <a:ext cx="241935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6062273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3" descr="resear.jpg"/>
          <p:cNvPicPr>
            <a:picLocks noChangeAspect="1"/>
          </p:cNvPicPr>
          <p:nvPr/>
        </p:nvPicPr>
        <p:blipFill>
          <a:blip r:embed="rId3">
            <a:extLst>
              <a:ext uri="{BEBA8EAE-BF5A-486C-A8C5-ECC9F3942E4B}">
                <a14:imgProps xmlns:a14="http://schemas.microsoft.com/office/drawing/2010/main">
                  <a14:imgLayer r:embed="rId4">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6553200" y="4931376"/>
            <a:ext cx="1905000" cy="1796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5" name="Title 1"/>
          <p:cNvSpPr>
            <a:spLocks noGrp="1"/>
          </p:cNvSpPr>
          <p:nvPr>
            <p:ph type="title"/>
          </p:nvPr>
        </p:nvSpPr>
        <p:spPr/>
        <p:txBody>
          <a:bodyPr/>
          <a:lstStyle/>
          <a:p>
            <a:pPr algn="ctr" eaLnBrk="1" hangingPunct="1"/>
            <a:r>
              <a:rPr lang="en-US" dirty="0" smtClean="0">
                <a:latin typeface="Comic Sans MS" pitchFamily="66" charset="0"/>
              </a:rPr>
              <a:t>Writing Anchor Standards</a:t>
            </a:r>
          </a:p>
        </p:txBody>
      </p:sp>
      <p:sp>
        <p:nvSpPr>
          <p:cNvPr id="49156" name="Content Placeholder 2"/>
          <p:cNvSpPr>
            <a:spLocks noGrp="1"/>
          </p:cNvSpPr>
          <p:nvPr>
            <p:ph idx="1"/>
          </p:nvPr>
        </p:nvSpPr>
        <p:spPr>
          <a:xfrm>
            <a:off x="609600" y="1453761"/>
            <a:ext cx="8042275" cy="4343400"/>
          </a:xfrm>
        </p:spPr>
        <p:txBody>
          <a:bodyPr/>
          <a:lstStyle/>
          <a:p>
            <a:pPr algn="ctr" eaLnBrk="1" hangingPunct="1">
              <a:lnSpc>
                <a:spcPct val="90000"/>
              </a:lnSpc>
              <a:buFont typeface="Wingdings 2" charset="2"/>
              <a:buNone/>
            </a:pPr>
            <a:r>
              <a:rPr lang="en-US" sz="2600" b="1" dirty="0" smtClean="0">
                <a:latin typeface="Comic Sans MS" pitchFamily="66" charset="0"/>
              </a:rPr>
              <a:t>Research to Build and Present </a:t>
            </a:r>
            <a:r>
              <a:rPr lang="en-US" sz="2600" b="1" dirty="0" smtClean="0">
                <a:latin typeface="Comic Sans MS" pitchFamily="66" charset="0"/>
              </a:rPr>
              <a:t>Knowledge</a:t>
            </a:r>
          </a:p>
          <a:p>
            <a:pPr algn="ctr" eaLnBrk="1" hangingPunct="1">
              <a:lnSpc>
                <a:spcPct val="90000"/>
              </a:lnSpc>
              <a:buFont typeface="Wingdings 2" charset="2"/>
              <a:buNone/>
            </a:pPr>
            <a:endParaRPr lang="en-US" sz="2600" b="1" dirty="0" smtClean="0">
              <a:latin typeface="Comic Sans MS" pitchFamily="66" charset="0"/>
            </a:endParaRPr>
          </a:p>
          <a:p>
            <a:pPr eaLnBrk="1" hangingPunct="1">
              <a:lnSpc>
                <a:spcPct val="90000"/>
              </a:lnSpc>
              <a:buFont typeface="Wingdings 2" charset="2"/>
              <a:buNone/>
            </a:pPr>
            <a:r>
              <a:rPr lang="en-US" sz="2200" dirty="0" smtClean="0">
                <a:latin typeface="Comic Sans MS" pitchFamily="66" charset="0"/>
              </a:rPr>
              <a:t>7. Conduct short as well as more sustained research projects based on focused questions, demonstrating</a:t>
            </a:r>
          </a:p>
          <a:p>
            <a:pPr eaLnBrk="1" hangingPunct="1">
              <a:lnSpc>
                <a:spcPct val="90000"/>
              </a:lnSpc>
              <a:buFont typeface="Wingdings 2" charset="2"/>
              <a:buNone/>
            </a:pPr>
            <a:r>
              <a:rPr lang="en-US" sz="2200" dirty="0" smtClean="0">
                <a:latin typeface="Comic Sans MS" pitchFamily="66" charset="0"/>
              </a:rPr>
              <a:t>	understanding </a:t>
            </a:r>
            <a:r>
              <a:rPr lang="en-US" sz="2200" dirty="0" smtClean="0">
                <a:latin typeface="Comic Sans MS" pitchFamily="66" charset="0"/>
              </a:rPr>
              <a:t>of the subject under investigation.</a:t>
            </a:r>
          </a:p>
          <a:p>
            <a:pPr eaLnBrk="1" hangingPunct="1">
              <a:lnSpc>
                <a:spcPct val="90000"/>
              </a:lnSpc>
              <a:buFont typeface="Wingdings 2" charset="2"/>
              <a:buNone/>
            </a:pPr>
            <a:r>
              <a:rPr lang="en-US" sz="2200" dirty="0" smtClean="0">
                <a:latin typeface="Comic Sans MS" pitchFamily="66" charset="0"/>
              </a:rPr>
              <a:t>8. Gather relevant information from multiple print and digital sources, assess the credibility and accuracy of each source, and integrate the information while avoiding plagiarism.</a:t>
            </a:r>
          </a:p>
          <a:p>
            <a:pPr eaLnBrk="1" hangingPunct="1">
              <a:lnSpc>
                <a:spcPct val="90000"/>
              </a:lnSpc>
              <a:buFont typeface="Wingdings 2" charset="2"/>
              <a:buNone/>
            </a:pPr>
            <a:r>
              <a:rPr lang="en-US" sz="2200" dirty="0" smtClean="0">
                <a:latin typeface="Comic Sans MS" pitchFamily="66" charset="0"/>
              </a:rPr>
              <a:t>9. Draw evidence from literary or informational texts to support analysis, reflection, and research.</a:t>
            </a:r>
          </a:p>
        </p:txBody>
      </p:sp>
    </p:spTree>
    <p:extLst>
      <p:ext uri="{BB962C8B-B14F-4D97-AF65-F5344CB8AC3E}">
        <p14:creationId xmlns:p14="http://schemas.microsoft.com/office/powerpoint/2010/main" val="130534351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pPr algn="ctr" eaLnBrk="1" hangingPunct="1"/>
            <a:r>
              <a:rPr lang="en-US" dirty="0" smtClean="0">
                <a:latin typeface="Comic Sans MS" pitchFamily="66" charset="0"/>
              </a:rPr>
              <a:t>Writing Anchor Standards</a:t>
            </a:r>
          </a:p>
        </p:txBody>
      </p:sp>
      <p:sp>
        <p:nvSpPr>
          <p:cNvPr id="50179" name="Content Placeholder 2"/>
          <p:cNvSpPr>
            <a:spLocks noGrp="1"/>
          </p:cNvSpPr>
          <p:nvPr>
            <p:ph idx="1"/>
          </p:nvPr>
        </p:nvSpPr>
        <p:spPr/>
        <p:txBody>
          <a:bodyPr/>
          <a:lstStyle/>
          <a:p>
            <a:pPr marL="0" indent="0" algn="ctr" eaLnBrk="1" hangingPunct="1">
              <a:buNone/>
            </a:pPr>
            <a:r>
              <a:rPr lang="en-US" b="1" dirty="0" smtClean="0">
                <a:latin typeface="Comic Sans MS" pitchFamily="66" charset="0"/>
              </a:rPr>
              <a:t>Range of Writing</a:t>
            </a:r>
          </a:p>
          <a:p>
            <a:pPr eaLnBrk="1" hangingPunct="1">
              <a:buFont typeface="Wingdings 2" charset="2"/>
              <a:buNone/>
            </a:pPr>
            <a:r>
              <a:rPr lang="en-US" dirty="0" smtClean="0">
                <a:latin typeface="Comic Sans MS" pitchFamily="66" charset="0"/>
              </a:rPr>
              <a:t>10. Write routinely over extended time frames (time for research, reflection, and revision) and shorter time frames (a single sitting or a day or two) for a range of tasks, purposes, and audiences.</a:t>
            </a:r>
          </a:p>
        </p:txBody>
      </p:sp>
      <p:pic>
        <p:nvPicPr>
          <p:cNvPr id="4" name="Picture 6" descr="writing-for-kids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75114" y="3276600"/>
            <a:ext cx="4645025"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2706054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bwMode="auto">
          <a:xfrm>
            <a:off x="914400" y="3048000"/>
            <a:ext cx="7543800" cy="533400"/>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charset="0"/>
              <a:cs typeface="Times New Roman" charset="0"/>
            </a:endParaRPr>
          </a:p>
        </p:txBody>
      </p:sp>
      <p:sp>
        <p:nvSpPr>
          <p:cNvPr id="2" name="Rounded Rectangle 1"/>
          <p:cNvSpPr/>
          <p:nvPr/>
        </p:nvSpPr>
        <p:spPr bwMode="auto">
          <a:xfrm>
            <a:off x="914400" y="1807029"/>
            <a:ext cx="7543800" cy="533400"/>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charset="0"/>
              <a:cs typeface="Times New Roman" charset="0"/>
            </a:endParaRPr>
          </a:p>
        </p:txBody>
      </p:sp>
      <p:sp>
        <p:nvSpPr>
          <p:cNvPr id="51202" name="Title 1"/>
          <p:cNvSpPr>
            <a:spLocks noGrp="1"/>
          </p:cNvSpPr>
          <p:nvPr>
            <p:ph type="title"/>
          </p:nvPr>
        </p:nvSpPr>
        <p:spPr/>
        <p:txBody>
          <a:bodyPr/>
          <a:lstStyle/>
          <a:p>
            <a:pPr eaLnBrk="1" hangingPunct="1"/>
            <a:r>
              <a:rPr lang="en-US" smtClean="0"/>
              <a:t>Writing Topics for Social Studies</a:t>
            </a:r>
          </a:p>
        </p:txBody>
      </p:sp>
      <p:sp>
        <p:nvSpPr>
          <p:cNvPr id="51203" name="Content Placeholder 2"/>
          <p:cNvSpPr>
            <a:spLocks noGrp="1"/>
          </p:cNvSpPr>
          <p:nvPr>
            <p:ph idx="1"/>
          </p:nvPr>
        </p:nvSpPr>
        <p:spPr/>
        <p:txBody>
          <a:bodyPr/>
          <a:lstStyle/>
          <a:p>
            <a:pPr eaLnBrk="1" hangingPunct="1">
              <a:buFont typeface="Wingdings 2" charset="2"/>
              <a:buNone/>
            </a:pPr>
            <a:r>
              <a:rPr lang="en-US" dirty="0" smtClean="0"/>
              <a:t>Grades K – 2 Writing Link</a:t>
            </a:r>
          </a:p>
          <a:p>
            <a:pPr eaLnBrk="1" hangingPunct="1">
              <a:buFont typeface="Wingdings 2" charset="2"/>
              <a:buNone/>
            </a:pPr>
            <a:r>
              <a:rPr lang="en-US" dirty="0" smtClean="0">
                <a:solidFill>
                  <a:schemeClr val="tx1">
                    <a:lumMod val="95000"/>
                    <a:lumOff val="5000"/>
                  </a:schemeClr>
                </a:solidFill>
                <a:hlinkClick r:id="rId2"/>
              </a:rPr>
              <a:t>http://www.sbusd.org/site/Default.aspx?PageID=288</a:t>
            </a:r>
            <a:endParaRPr lang="en-US" dirty="0" smtClean="0">
              <a:solidFill>
                <a:schemeClr val="tx1">
                  <a:lumMod val="95000"/>
                  <a:lumOff val="5000"/>
                </a:schemeClr>
              </a:solidFill>
            </a:endParaRPr>
          </a:p>
          <a:p>
            <a:pPr eaLnBrk="1" hangingPunct="1">
              <a:buFont typeface="Wingdings 2" charset="2"/>
              <a:buNone/>
            </a:pPr>
            <a:endParaRPr lang="en-US" dirty="0" smtClean="0"/>
          </a:p>
          <a:p>
            <a:pPr eaLnBrk="1" hangingPunct="1">
              <a:buFont typeface="Wingdings 2" charset="2"/>
              <a:buNone/>
            </a:pPr>
            <a:r>
              <a:rPr lang="en-US" dirty="0" smtClean="0"/>
              <a:t>Grades 3 – 5 Writing Links </a:t>
            </a:r>
          </a:p>
          <a:p>
            <a:pPr eaLnBrk="1" hangingPunct="1">
              <a:buFont typeface="Wingdings 2" charset="2"/>
              <a:buNone/>
            </a:pPr>
            <a:r>
              <a:rPr lang="en-US" dirty="0" smtClean="0">
                <a:solidFill>
                  <a:schemeClr val="accent6">
                    <a:lumMod val="50000"/>
                  </a:schemeClr>
                </a:solidFill>
                <a:hlinkClick r:id="rId3"/>
              </a:rPr>
              <a:t>https://center.ncsu.edu/nc/course/view.php?id=1191</a:t>
            </a:r>
            <a:endParaRPr lang="en-US" dirty="0" smtClean="0">
              <a:solidFill>
                <a:schemeClr val="accent6">
                  <a:lumMod val="50000"/>
                </a:schemeClr>
              </a:solidFill>
            </a:endParaRPr>
          </a:p>
        </p:txBody>
      </p:sp>
    </p:spTree>
    <p:extLst>
      <p:ext uri="{BB962C8B-B14F-4D97-AF65-F5344CB8AC3E}">
        <p14:creationId xmlns:p14="http://schemas.microsoft.com/office/powerpoint/2010/main" val="116890378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lstStyle/>
          <a:p>
            <a:pPr algn="ctr" eaLnBrk="1" hangingPunct="1"/>
            <a:r>
              <a:rPr lang="en-US" b="1" dirty="0" smtClean="0">
                <a:latin typeface="Comic Sans MS" pitchFamily="66" charset="0"/>
              </a:rPr>
              <a:t>Time to Apply Your Learning!</a:t>
            </a:r>
            <a:endParaRPr lang="en-US" b="1" dirty="0" smtClean="0">
              <a:latin typeface="Comic Sans MS" pitchFamily="66" charset="0"/>
            </a:endParaRPr>
          </a:p>
        </p:txBody>
      </p:sp>
      <p:pic>
        <p:nvPicPr>
          <p:cNvPr id="52227" name="Picture 2" descr="unit_plan.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1524000"/>
            <a:ext cx="4927600" cy="392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3104517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Box 1"/>
          <p:cNvSpPr txBox="1">
            <a:spLocks noChangeArrowheads="1"/>
          </p:cNvSpPr>
          <p:nvPr/>
        </p:nvSpPr>
        <p:spPr bwMode="auto">
          <a:xfrm>
            <a:off x="751114" y="239486"/>
            <a:ext cx="8382000"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ctr" eaLnBrk="1" hangingPunct="1"/>
            <a:r>
              <a:rPr lang="en-US" sz="2900" b="1" dirty="0">
                <a:latin typeface="Comic Sans MS" pitchFamily="66" charset="0"/>
              </a:rPr>
              <a:t>Organizing Curriculum as Units of Instruction</a:t>
            </a:r>
          </a:p>
        </p:txBody>
      </p:sp>
      <p:sp>
        <p:nvSpPr>
          <p:cNvPr id="4" name="Rectangle 3"/>
          <p:cNvSpPr/>
          <p:nvPr/>
        </p:nvSpPr>
        <p:spPr>
          <a:xfrm>
            <a:off x="2286000" y="788535"/>
            <a:ext cx="4916539" cy="923330"/>
          </a:xfrm>
          <a:prstGeom prst="rect">
            <a:avLst/>
          </a:prstGeom>
          <a:noFill/>
        </p:spPr>
        <p:txBody>
          <a:bodyPr>
            <a:spAutoFit/>
          </a:bodyPr>
          <a:lstStyle/>
          <a:p>
            <a:pPr algn="ctr">
              <a:defRPr/>
            </a:pPr>
            <a:r>
              <a:rPr lang="en-US" sz="5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a typeface="+mn-ea"/>
              </a:rPr>
              <a:t>It’s A Process!</a:t>
            </a:r>
          </a:p>
        </p:txBody>
      </p:sp>
      <p:sp>
        <p:nvSpPr>
          <p:cNvPr id="5" name="TextBox 4"/>
          <p:cNvSpPr txBox="1"/>
          <p:nvPr/>
        </p:nvSpPr>
        <p:spPr>
          <a:xfrm>
            <a:off x="152400" y="1676400"/>
            <a:ext cx="8991600" cy="5694363"/>
          </a:xfrm>
          <a:prstGeom prst="rect">
            <a:avLst/>
          </a:prstGeom>
          <a:noFill/>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r>
              <a:rPr lang="en-US" b="1" dirty="0">
                <a:latin typeface="Times New Roman" charset="0"/>
                <a:cs typeface="Times New Roman" charset="0"/>
              </a:rPr>
              <a:t>Step 1:  </a:t>
            </a:r>
            <a:r>
              <a:rPr lang="en-US" dirty="0">
                <a:latin typeface="Times New Roman" charset="0"/>
                <a:cs typeface="Times New Roman" charset="0"/>
              </a:rPr>
              <a:t>Start with the Essential Standards. </a:t>
            </a:r>
            <a:r>
              <a:rPr lang="en-US" sz="2000" b="1" i="1" dirty="0">
                <a:solidFill>
                  <a:srgbClr val="600000"/>
                </a:solidFill>
                <a:latin typeface="Times New Roman" charset="0"/>
                <a:cs typeface="Times New Roman" charset="0"/>
              </a:rPr>
              <a:t>(Identify the state standards for the grade level or course for which you will develop curriculum)</a:t>
            </a:r>
          </a:p>
          <a:p>
            <a:pPr eaLnBrk="1" hangingPunct="1"/>
            <a:endParaRPr lang="en-US" sz="1400" dirty="0">
              <a:latin typeface="Times New Roman" charset="0"/>
              <a:cs typeface="Times New Roman" charset="0"/>
            </a:endParaRPr>
          </a:p>
          <a:p>
            <a:pPr eaLnBrk="1" hangingPunct="1"/>
            <a:r>
              <a:rPr lang="en-US" b="1" dirty="0">
                <a:latin typeface="Times New Roman" charset="0"/>
                <a:cs typeface="Times New Roman" charset="0"/>
              </a:rPr>
              <a:t>Step 2:  </a:t>
            </a:r>
            <a:r>
              <a:rPr lang="en-US" dirty="0">
                <a:latin typeface="Times New Roman" charset="0"/>
                <a:cs typeface="Times New Roman" charset="0"/>
              </a:rPr>
              <a:t>Create an outline of units you may teach for the entire year. </a:t>
            </a:r>
            <a:r>
              <a:rPr lang="en-US" sz="2000" b="1" i="1" dirty="0">
                <a:solidFill>
                  <a:srgbClr val="600000"/>
                </a:solidFill>
                <a:latin typeface="Times New Roman" charset="0"/>
                <a:cs typeface="Times New Roman" charset="0"/>
              </a:rPr>
              <a:t>(3 to 4 units for grades K-3; 4 to 6 units for grades 4-5)</a:t>
            </a:r>
          </a:p>
          <a:p>
            <a:pPr eaLnBrk="1" hangingPunct="1"/>
            <a:endParaRPr lang="en-US" sz="1400" dirty="0">
              <a:latin typeface="Times New Roman" charset="0"/>
              <a:cs typeface="Times New Roman" charset="0"/>
            </a:endParaRPr>
          </a:p>
          <a:p>
            <a:pPr eaLnBrk="1" hangingPunct="1"/>
            <a:r>
              <a:rPr lang="en-US" b="1" dirty="0">
                <a:latin typeface="Times New Roman" charset="0"/>
                <a:cs typeface="Times New Roman" charset="0"/>
              </a:rPr>
              <a:t>Step 3:  </a:t>
            </a:r>
            <a:r>
              <a:rPr lang="en-US" dirty="0">
                <a:latin typeface="Times New Roman" charset="0"/>
                <a:cs typeface="Times New Roman" charset="0"/>
              </a:rPr>
              <a:t>Deconstruct the Essential Standards and the Clarifying 	 	 Objectives. </a:t>
            </a:r>
            <a:r>
              <a:rPr lang="en-US" sz="2000" b="1" i="1" dirty="0">
                <a:solidFill>
                  <a:srgbClr val="600000"/>
                </a:solidFill>
                <a:latin typeface="Times New Roman" charset="0"/>
                <a:cs typeface="Times New Roman" charset="0"/>
              </a:rPr>
              <a:t>(Pinpoint the types of knowledge students are expected to learn – topics, concepts, and skills – as well as the intended cognitive process.</a:t>
            </a:r>
          </a:p>
          <a:p>
            <a:pPr eaLnBrk="1" hangingPunct="1"/>
            <a:endParaRPr lang="en-US" sz="1400" b="1" dirty="0">
              <a:latin typeface="Times New Roman" charset="0"/>
              <a:cs typeface="Times New Roman" charset="0"/>
            </a:endParaRPr>
          </a:p>
          <a:p>
            <a:pPr eaLnBrk="1" hangingPunct="1"/>
            <a:r>
              <a:rPr lang="en-US" b="1" dirty="0">
                <a:latin typeface="Times New Roman" charset="0"/>
                <a:cs typeface="Times New Roman" charset="0"/>
              </a:rPr>
              <a:t>Step 4:  </a:t>
            </a:r>
            <a:r>
              <a:rPr lang="en-US" dirty="0">
                <a:latin typeface="Times New Roman" charset="0"/>
                <a:cs typeface="Times New Roman" charset="0"/>
              </a:rPr>
              <a:t>Create a Concept/Content web.</a:t>
            </a:r>
          </a:p>
          <a:p>
            <a:pPr eaLnBrk="1" hangingPunct="1"/>
            <a:endParaRPr lang="en-US" sz="1400" dirty="0">
              <a:latin typeface="Times New Roman" charset="0"/>
              <a:cs typeface="Times New Roman" charset="0"/>
            </a:endParaRPr>
          </a:p>
          <a:p>
            <a:pPr eaLnBrk="1" hangingPunct="1"/>
            <a:r>
              <a:rPr lang="en-US" b="1" dirty="0">
                <a:latin typeface="Times New Roman" charset="0"/>
                <a:cs typeface="Times New Roman" charset="0"/>
              </a:rPr>
              <a:t>Step 5:  </a:t>
            </a:r>
            <a:r>
              <a:rPr lang="en-US" dirty="0">
                <a:latin typeface="Times New Roman" charset="0"/>
                <a:cs typeface="Times New Roman" charset="0"/>
              </a:rPr>
              <a:t>Write understandings/generalizations. </a:t>
            </a:r>
            <a:r>
              <a:rPr lang="en-US" sz="2000" b="1" i="1" dirty="0">
                <a:solidFill>
                  <a:srgbClr val="600000"/>
                </a:solidFill>
                <a:latin typeface="Times New Roman" charset="0"/>
                <a:cs typeface="Times New Roman" charset="0"/>
              </a:rPr>
              <a:t>(</a:t>
            </a:r>
            <a:r>
              <a:rPr lang="en-US" sz="2000" b="1" i="1" dirty="0" err="1">
                <a:solidFill>
                  <a:srgbClr val="600000"/>
                </a:solidFill>
                <a:latin typeface="Times New Roman" charset="0"/>
                <a:cs typeface="Times New Roman" charset="0"/>
              </a:rPr>
              <a:t>Exs</a:t>
            </a:r>
            <a:r>
              <a:rPr lang="en-US" sz="2000" b="1" i="1" dirty="0">
                <a:solidFill>
                  <a:srgbClr val="600000"/>
                </a:solidFill>
                <a:latin typeface="Times New Roman" charset="0"/>
                <a:cs typeface="Times New Roman" charset="0"/>
              </a:rPr>
              <a:t>:  Economics &amp; Financial Literacy:  People need to make good economic decisions in order to meet their basic needs and fulfill their wants.  Civics and Government:  Leadership helps shape the economy of a place.)</a:t>
            </a:r>
          </a:p>
          <a:p>
            <a:pPr eaLnBrk="1" hangingPunct="1"/>
            <a:endParaRPr lang="en-US" sz="2000" b="1" i="1" dirty="0">
              <a:solidFill>
                <a:srgbClr val="600000"/>
              </a:solidFill>
              <a:latin typeface="Times New Roman" charset="0"/>
              <a:cs typeface="Times New Roman" charset="0"/>
            </a:endParaRPr>
          </a:p>
          <a:p>
            <a:pPr eaLnBrk="1" hangingPunct="1"/>
            <a:endParaRPr lang="en-US" dirty="0">
              <a:latin typeface="Times New Roman" charset="0"/>
              <a:cs typeface="Times New Roman" charset="0"/>
            </a:endParaRPr>
          </a:p>
        </p:txBody>
      </p:sp>
    </p:spTree>
    <p:extLst>
      <p:ext uri="{BB962C8B-B14F-4D97-AF65-F5344CB8AC3E}">
        <p14:creationId xmlns:p14="http://schemas.microsoft.com/office/powerpoint/2010/main" val="80546582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3"/>
          <p:cNvSpPr>
            <a:spLocks noGrp="1"/>
          </p:cNvSpPr>
          <p:nvPr>
            <p:ph type="title"/>
          </p:nvPr>
        </p:nvSpPr>
        <p:spPr>
          <a:xfrm>
            <a:off x="549275" y="107950"/>
            <a:ext cx="8042275" cy="882650"/>
          </a:xfrm>
        </p:spPr>
        <p:txBody>
          <a:bodyPr/>
          <a:lstStyle/>
          <a:p>
            <a:pPr algn="ctr" eaLnBrk="1" hangingPunct="1"/>
            <a:r>
              <a:rPr lang="en-US" b="1" dirty="0" smtClean="0">
                <a:latin typeface="Comic Sans MS" pitchFamily="66" charset="0"/>
              </a:rPr>
              <a:t>Unit Planning Template</a:t>
            </a:r>
          </a:p>
        </p:txBody>
      </p:sp>
      <p:pic>
        <p:nvPicPr>
          <p:cNvPr id="54275" name="Picture 4" descr="Screen shot 2012-06-14 at 8.44.37 A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62000" y="990600"/>
            <a:ext cx="7772400" cy="4929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8150335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3"/>
          <p:cNvSpPr>
            <a:spLocks noGrp="1"/>
          </p:cNvSpPr>
          <p:nvPr>
            <p:ph type="title"/>
          </p:nvPr>
        </p:nvSpPr>
        <p:spPr>
          <a:xfrm>
            <a:off x="549275" y="107950"/>
            <a:ext cx="8042275" cy="882650"/>
          </a:xfrm>
        </p:spPr>
        <p:txBody>
          <a:bodyPr/>
          <a:lstStyle/>
          <a:p>
            <a:pPr algn="ctr" eaLnBrk="1" hangingPunct="1"/>
            <a:r>
              <a:rPr lang="en-US" dirty="0" smtClean="0">
                <a:solidFill>
                  <a:schemeClr val="tx1">
                    <a:lumMod val="95000"/>
                    <a:lumOff val="5000"/>
                  </a:schemeClr>
                </a:solidFill>
                <a:latin typeface="Comic Sans MS" pitchFamily="66" charset="0"/>
              </a:rPr>
              <a:t>Unit Planning Template </a:t>
            </a:r>
            <a:r>
              <a:rPr lang="en-US" sz="2400" i="1" dirty="0" smtClean="0">
                <a:solidFill>
                  <a:schemeClr val="tx1">
                    <a:lumMod val="95000"/>
                    <a:lumOff val="5000"/>
                  </a:schemeClr>
                </a:solidFill>
                <a:latin typeface="Comic Sans MS" pitchFamily="66" charset="0"/>
              </a:rPr>
              <a:t>cont.</a:t>
            </a:r>
          </a:p>
        </p:txBody>
      </p:sp>
      <p:pic>
        <p:nvPicPr>
          <p:cNvPr id="55299" name="Picture 5" descr="Screen shot 2012-06-14 at 8.44.53 A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10363" y="1066800"/>
            <a:ext cx="8153400" cy="4958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8091245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p:txBody>
          <a:bodyPr/>
          <a:lstStyle/>
          <a:p>
            <a:pPr algn="ctr" eaLnBrk="1" hangingPunct="1"/>
            <a:r>
              <a:rPr lang="en-US" b="1" dirty="0" smtClean="0">
                <a:latin typeface="Comic Sans MS" pitchFamily="66" charset="0"/>
              </a:rPr>
              <a:t>Reflection</a:t>
            </a:r>
          </a:p>
        </p:txBody>
      </p:sp>
      <p:sp>
        <p:nvSpPr>
          <p:cNvPr id="56323" name="Content Placeholder 2"/>
          <p:cNvSpPr>
            <a:spLocks noGrp="1"/>
          </p:cNvSpPr>
          <p:nvPr>
            <p:ph idx="1"/>
          </p:nvPr>
        </p:nvSpPr>
        <p:spPr>
          <a:xfrm>
            <a:off x="762000" y="2313252"/>
            <a:ext cx="7408333" cy="3450696"/>
          </a:xfrm>
        </p:spPr>
        <p:txBody>
          <a:bodyPr/>
          <a:lstStyle/>
          <a:p>
            <a:pPr eaLnBrk="1" hangingPunct="1"/>
            <a:r>
              <a:rPr lang="en-US" dirty="0" smtClean="0">
                <a:latin typeface="Comic Sans MS" pitchFamily="66" charset="0"/>
              </a:rPr>
              <a:t>Three points I want to remember</a:t>
            </a:r>
          </a:p>
          <a:p>
            <a:pPr eaLnBrk="1" hangingPunct="1">
              <a:buFont typeface="Wingdings 2" charset="2"/>
              <a:buNone/>
            </a:pPr>
            <a:endParaRPr lang="en-US" dirty="0" smtClean="0">
              <a:latin typeface="Comic Sans MS" pitchFamily="66" charset="0"/>
            </a:endParaRPr>
          </a:p>
          <a:p>
            <a:pPr eaLnBrk="1" hangingPunct="1"/>
            <a:endParaRPr lang="en-US" dirty="0" smtClean="0">
              <a:latin typeface="Comic Sans MS" pitchFamily="66" charset="0"/>
            </a:endParaRPr>
          </a:p>
          <a:p>
            <a:pPr eaLnBrk="1" hangingPunct="1"/>
            <a:r>
              <a:rPr lang="en-US" dirty="0" smtClean="0">
                <a:latin typeface="Comic Sans MS" pitchFamily="66" charset="0"/>
              </a:rPr>
              <a:t>What squares with my thinking?</a:t>
            </a:r>
          </a:p>
          <a:p>
            <a:pPr eaLnBrk="1" hangingPunct="1">
              <a:buFont typeface="Wingdings 2" charset="2"/>
              <a:buNone/>
            </a:pPr>
            <a:endParaRPr lang="en-US" dirty="0" smtClean="0">
              <a:latin typeface="Comic Sans MS" pitchFamily="66" charset="0"/>
            </a:endParaRPr>
          </a:p>
          <a:p>
            <a:pPr eaLnBrk="1" hangingPunct="1">
              <a:buFont typeface="Wingdings 2" charset="2"/>
              <a:buNone/>
            </a:pPr>
            <a:endParaRPr lang="en-US" dirty="0" smtClean="0">
              <a:latin typeface="Comic Sans MS" pitchFamily="66" charset="0"/>
            </a:endParaRPr>
          </a:p>
          <a:p>
            <a:pPr eaLnBrk="1" hangingPunct="1"/>
            <a:r>
              <a:rPr lang="en-US" dirty="0" smtClean="0">
                <a:latin typeface="Comic Sans MS" pitchFamily="66" charset="0"/>
              </a:rPr>
              <a:t>Something that is still circling</a:t>
            </a:r>
          </a:p>
          <a:p>
            <a:pPr eaLnBrk="1" hangingPunct="1"/>
            <a:endParaRPr lang="en-US" dirty="0" smtClean="0"/>
          </a:p>
          <a:p>
            <a:pPr eaLnBrk="1" hangingPunct="1"/>
            <a:endParaRPr lang="en-US" dirty="0" smtClean="0"/>
          </a:p>
          <a:p>
            <a:pPr eaLnBrk="1" hangingPunct="1"/>
            <a:endParaRPr lang="en-US" dirty="0" smtClean="0"/>
          </a:p>
          <a:p>
            <a:pPr eaLnBrk="1" hangingPunct="1">
              <a:buFont typeface="Wingdings 2" charset="2"/>
              <a:buNone/>
            </a:pPr>
            <a:endParaRPr lang="en-US" dirty="0" smtClean="0"/>
          </a:p>
        </p:txBody>
      </p:sp>
      <p:sp>
        <p:nvSpPr>
          <p:cNvPr id="4" name="Isosceles Triangle 3"/>
          <p:cNvSpPr>
            <a:spLocks noChangeArrowheads="1"/>
          </p:cNvSpPr>
          <p:nvPr/>
        </p:nvSpPr>
        <p:spPr bwMode="auto">
          <a:xfrm>
            <a:off x="6781800" y="2285999"/>
            <a:ext cx="822325" cy="822325"/>
          </a:xfrm>
          <a:prstGeom prst="triangle">
            <a:avLst>
              <a:gd name="adj" fmla="val 50000"/>
            </a:avLst>
          </a:prstGeom>
          <a:solidFill>
            <a:srgbClr val="3DDA3C"/>
          </a:solidFill>
          <a:ln w="12700">
            <a:solidFill>
              <a:srgbClr val="287A9E"/>
            </a:solidFill>
            <a:miter lim="800000"/>
            <a:headEnd/>
            <a:tailEnd/>
          </a:ln>
          <a:effectLst>
            <a:outerShdw dist="25400" dir="5400000" sx="100999" sy="100999" rotWithShape="0">
              <a:srgbClr val="808080">
                <a:alpha val="39999"/>
              </a:srgbClr>
            </a:outerShdw>
          </a:effectLst>
        </p:spPr>
        <p:txBody>
          <a:bodyPr/>
          <a:lstStyle/>
          <a:p>
            <a:endParaRPr lang="en-US"/>
          </a:p>
        </p:txBody>
      </p:sp>
      <p:sp>
        <p:nvSpPr>
          <p:cNvPr id="6" name="Rectangle 5"/>
          <p:cNvSpPr>
            <a:spLocks noChangeArrowheads="1"/>
          </p:cNvSpPr>
          <p:nvPr/>
        </p:nvSpPr>
        <p:spPr bwMode="auto">
          <a:xfrm>
            <a:off x="6278562" y="3799114"/>
            <a:ext cx="914400" cy="914400"/>
          </a:xfrm>
          <a:prstGeom prst="rect">
            <a:avLst/>
          </a:prstGeom>
          <a:solidFill>
            <a:srgbClr val="B33EC4"/>
          </a:solidFill>
          <a:ln w="12700">
            <a:solidFill>
              <a:srgbClr val="287A9E"/>
            </a:solidFill>
            <a:miter lim="800000"/>
            <a:headEnd/>
            <a:tailEnd/>
          </a:ln>
          <a:effectLst>
            <a:outerShdw dist="25400" dir="5400000" sx="100999" sy="100999" rotWithShape="0">
              <a:srgbClr val="808080">
                <a:alpha val="39999"/>
              </a:srgbClr>
            </a:outerShdw>
          </a:effectLst>
        </p:spPr>
        <p:txBody>
          <a:bodyPr anchor="ctr"/>
          <a:lstStyle/>
          <a:p>
            <a:pPr algn="ctr">
              <a:defRPr/>
            </a:pPr>
            <a:endParaRPr lang="en-US" sz="1800">
              <a:solidFill>
                <a:schemeClr val="lt1"/>
              </a:solidFill>
              <a:latin typeface="+mn-lt"/>
              <a:ea typeface="+mn-ea"/>
            </a:endParaRPr>
          </a:p>
        </p:txBody>
      </p:sp>
      <p:sp>
        <p:nvSpPr>
          <p:cNvPr id="7" name="Oval 6"/>
          <p:cNvSpPr>
            <a:spLocks noChangeArrowheads="1"/>
          </p:cNvSpPr>
          <p:nvPr/>
        </p:nvSpPr>
        <p:spPr bwMode="auto">
          <a:xfrm>
            <a:off x="5707298" y="5257800"/>
            <a:ext cx="914400" cy="914400"/>
          </a:xfrm>
          <a:prstGeom prst="ellipse">
            <a:avLst/>
          </a:prstGeom>
          <a:solidFill>
            <a:srgbClr val="FF6600"/>
          </a:solidFill>
          <a:ln w="12700">
            <a:solidFill>
              <a:srgbClr val="287A9E"/>
            </a:solidFill>
            <a:round/>
            <a:headEnd/>
            <a:tailEnd/>
          </a:ln>
          <a:effectLst>
            <a:outerShdw dist="25400" dir="5400000" sx="100999" sy="100999" rotWithShape="0">
              <a:srgbClr val="808080">
                <a:alpha val="39999"/>
              </a:srgbClr>
            </a:outerShdw>
          </a:effectLst>
        </p:spPr>
        <p:txBody>
          <a:bodyPr anchor="ctr"/>
          <a:lstStyle/>
          <a:p>
            <a:pPr algn="ctr">
              <a:defRPr/>
            </a:pPr>
            <a:endParaRPr lang="en-US" sz="1800">
              <a:solidFill>
                <a:schemeClr val="lt1"/>
              </a:solidFill>
              <a:latin typeface="+mn-lt"/>
              <a:ea typeface="+mn-ea"/>
            </a:endParaRPr>
          </a:p>
        </p:txBody>
      </p:sp>
    </p:spTree>
    <p:extLst>
      <p:ext uri="{BB962C8B-B14F-4D97-AF65-F5344CB8AC3E}">
        <p14:creationId xmlns:p14="http://schemas.microsoft.com/office/powerpoint/2010/main" val="6861681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normAutofit fontScale="90000"/>
          </a:bodyPr>
          <a:lstStyle/>
          <a:p>
            <a:pPr algn="ctr" eaLnBrk="1" hangingPunct="1"/>
            <a:r>
              <a:rPr lang="en-US" sz="3600" dirty="0" smtClean="0">
                <a:latin typeface="Comic Sans MS" pitchFamily="66" charset="0"/>
              </a:rPr>
              <a:t>Connections to North </a:t>
            </a:r>
            <a:r>
              <a:rPr lang="en-US" sz="3600" dirty="0" smtClean="0">
                <a:latin typeface="Comic Sans MS" pitchFamily="66" charset="0"/>
              </a:rPr>
              <a:t>Carolina Teaching </a:t>
            </a:r>
            <a:r>
              <a:rPr lang="en-US" sz="3600" dirty="0" smtClean="0">
                <a:latin typeface="Comic Sans MS" pitchFamily="66" charset="0"/>
              </a:rPr>
              <a:t>Standards</a:t>
            </a:r>
          </a:p>
        </p:txBody>
      </p:sp>
      <p:pic>
        <p:nvPicPr>
          <p:cNvPr id="18435" name="Content Placeholder 5" descr="Screen shot 2012-06-14 at 9.18.56 AM.png"/>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790853" y="1600200"/>
            <a:ext cx="3371294" cy="4525963"/>
          </a:xfrm>
        </p:spPr>
      </p:pic>
      <p:sp>
        <p:nvSpPr>
          <p:cNvPr id="7" name="Content Placeholder 6"/>
          <p:cNvSpPr>
            <a:spLocks noGrp="1"/>
          </p:cNvSpPr>
          <p:nvPr>
            <p:ph sz="half" idx="2"/>
          </p:nvPr>
        </p:nvSpPr>
        <p:spPr>
          <a:xfrm>
            <a:off x="4751388" y="1600200"/>
            <a:ext cx="4087812" cy="5029200"/>
          </a:xfrm>
        </p:spPr>
        <p:txBody>
          <a:bodyPr/>
          <a:lstStyle/>
          <a:p>
            <a:pPr eaLnBrk="1" hangingPunct="1">
              <a:lnSpc>
                <a:spcPct val="80000"/>
              </a:lnSpc>
              <a:buFont typeface="Wingdings 2" charset="2"/>
              <a:buNone/>
            </a:pPr>
            <a:r>
              <a:rPr lang="en-US" sz="1700" b="1" dirty="0" smtClean="0">
                <a:latin typeface="Comic Sans MS" pitchFamily="66" charset="0"/>
              </a:rPr>
              <a:t>STANDARD III: Teachers know the content they teach.</a:t>
            </a:r>
          </a:p>
          <a:p>
            <a:pPr eaLnBrk="1" hangingPunct="1">
              <a:lnSpc>
                <a:spcPct val="80000"/>
              </a:lnSpc>
              <a:buFont typeface="Arial" charset="0"/>
              <a:buChar char="•"/>
            </a:pPr>
            <a:r>
              <a:rPr lang="en-US" sz="1700" dirty="0" smtClean="0">
                <a:latin typeface="Comic Sans MS" pitchFamily="66" charset="0"/>
              </a:rPr>
              <a:t>Teachers align their instruction with the North Carolina Standard Course of Study.</a:t>
            </a:r>
          </a:p>
          <a:p>
            <a:pPr eaLnBrk="1" hangingPunct="1">
              <a:lnSpc>
                <a:spcPct val="80000"/>
              </a:lnSpc>
              <a:buFont typeface="Arial" charset="0"/>
              <a:buChar char="•"/>
            </a:pPr>
            <a:r>
              <a:rPr lang="en-US" sz="1700" dirty="0" smtClean="0">
                <a:latin typeface="Comic Sans MS" pitchFamily="66" charset="0"/>
              </a:rPr>
              <a:t>Teachers know the content appropriate to their teaching specialty.</a:t>
            </a:r>
          </a:p>
          <a:p>
            <a:pPr eaLnBrk="1" hangingPunct="1">
              <a:lnSpc>
                <a:spcPct val="80000"/>
              </a:lnSpc>
              <a:buFont typeface="Arial" charset="0"/>
              <a:buChar char="•"/>
            </a:pPr>
            <a:r>
              <a:rPr lang="en-US" sz="1700" dirty="0" smtClean="0">
                <a:latin typeface="Comic Sans MS" pitchFamily="66" charset="0"/>
              </a:rPr>
              <a:t>Teachers recognize the interconnectedness of content areas/disciplines.</a:t>
            </a:r>
          </a:p>
          <a:p>
            <a:pPr eaLnBrk="1" hangingPunct="1">
              <a:lnSpc>
                <a:spcPct val="80000"/>
              </a:lnSpc>
              <a:buFont typeface="Arial" charset="0"/>
              <a:buChar char="•"/>
            </a:pPr>
            <a:r>
              <a:rPr lang="en-US" sz="1700" dirty="0" smtClean="0">
                <a:latin typeface="Comic Sans MS" pitchFamily="66" charset="0"/>
              </a:rPr>
              <a:t>Teachers make instruction relevant to students</a:t>
            </a:r>
            <a:r>
              <a:rPr lang="en-US" sz="1700" dirty="0" smtClean="0">
                <a:latin typeface="Comic Sans MS" pitchFamily="66" charset="0"/>
              </a:rPr>
              <a:t>.</a:t>
            </a:r>
          </a:p>
          <a:p>
            <a:pPr eaLnBrk="1" hangingPunct="1">
              <a:lnSpc>
                <a:spcPct val="80000"/>
              </a:lnSpc>
              <a:buFont typeface="Arial" charset="0"/>
              <a:buChar char="•"/>
            </a:pPr>
            <a:endParaRPr lang="en-US" sz="1700" dirty="0" smtClean="0">
              <a:latin typeface="Comic Sans MS" pitchFamily="66" charset="0"/>
            </a:endParaRPr>
          </a:p>
          <a:p>
            <a:pPr eaLnBrk="1" hangingPunct="1">
              <a:lnSpc>
                <a:spcPct val="80000"/>
              </a:lnSpc>
              <a:buFont typeface="Wingdings 2" charset="2"/>
              <a:buNone/>
            </a:pPr>
            <a:r>
              <a:rPr lang="en-US" sz="1700" b="1" dirty="0" smtClean="0">
                <a:latin typeface="Comic Sans MS" pitchFamily="66" charset="0"/>
              </a:rPr>
              <a:t>STANDARD V: Teachers reflect on their practice.</a:t>
            </a:r>
          </a:p>
          <a:p>
            <a:pPr eaLnBrk="1" hangingPunct="1">
              <a:lnSpc>
                <a:spcPct val="80000"/>
              </a:lnSpc>
              <a:buFont typeface="Arial" charset="0"/>
              <a:buChar char="•"/>
            </a:pPr>
            <a:r>
              <a:rPr lang="en-US" sz="1700" dirty="0" smtClean="0">
                <a:latin typeface="Comic Sans MS" pitchFamily="66" charset="0"/>
              </a:rPr>
              <a:t>Teachers link professional growth to their professional goals.</a:t>
            </a:r>
          </a:p>
          <a:p>
            <a:pPr eaLnBrk="1" hangingPunct="1">
              <a:lnSpc>
                <a:spcPct val="80000"/>
              </a:lnSpc>
              <a:buFont typeface="Wingdings 2" charset="2"/>
              <a:buNone/>
            </a:pPr>
            <a:endParaRPr lang="en-US" sz="1700" dirty="0" smtClean="0"/>
          </a:p>
          <a:p>
            <a:pPr eaLnBrk="1" hangingPunct="1">
              <a:lnSpc>
                <a:spcPct val="80000"/>
              </a:lnSpc>
              <a:buFont typeface="Wingdings 2" charset="2"/>
              <a:buNone/>
            </a:pPr>
            <a:endParaRPr lang="en-US" sz="1700" dirty="0" smtClean="0"/>
          </a:p>
          <a:p>
            <a:pPr eaLnBrk="1" hangingPunct="1">
              <a:lnSpc>
                <a:spcPct val="80000"/>
              </a:lnSpc>
              <a:buFont typeface="Arial" charset="0"/>
              <a:buChar char="•"/>
            </a:pPr>
            <a:endParaRPr lang="en-US" sz="1700" dirty="0" smtClean="0"/>
          </a:p>
        </p:txBody>
      </p:sp>
    </p:spTree>
    <p:extLst>
      <p:ext uri="{BB962C8B-B14F-4D97-AF65-F5344CB8AC3E}">
        <p14:creationId xmlns:p14="http://schemas.microsoft.com/office/powerpoint/2010/main" val="403604196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bwMode="auto">
          <a:xfrm>
            <a:off x="914400" y="1219200"/>
            <a:ext cx="8001000" cy="3733800"/>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charset="0"/>
              <a:cs typeface="Times New Roman" charset="0"/>
            </a:endParaRPr>
          </a:p>
        </p:txBody>
      </p:sp>
      <p:sp>
        <p:nvSpPr>
          <p:cNvPr id="57346" name="Title 1"/>
          <p:cNvSpPr>
            <a:spLocks noGrp="1"/>
          </p:cNvSpPr>
          <p:nvPr>
            <p:ph type="title"/>
          </p:nvPr>
        </p:nvSpPr>
        <p:spPr/>
        <p:txBody>
          <a:bodyPr/>
          <a:lstStyle/>
          <a:p>
            <a:pPr eaLnBrk="1" hangingPunct="1"/>
            <a:r>
              <a:rPr lang="en-US" smtClean="0"/>
              <a:t>Resources</a:t>
            </a:r>
          </a:p>
        </p:txBody>
      </p:sp>
      <p:sp>
        <p:nvSpPr>
          <p:cNvPr id="3" name="Content Placeholder 2"/>
          <p:cNvSpPr>
            <a:spLocks noGrp="1"/>
          </p:cNvSpPr>
          <p:nvPr>
            <p:ph idx="1"/>
          </p:nvPr>
        </p:nvSpPr>
        <p:spPr>
          <a:xfrm>
            <a:off x="1042988" y="1304925"/>
            <a:ext cx="7705725" cy="4029075"/>
          </a:xfrm>
        </p:spPr>
        <p:txBody>
          <a:bodyPr>
            <a:normAutofit/>
          </a:bodyPr>
          <a:lstStyle/>
          <a:p>
            <a:pPr eaLnBrk="1" hangingPunct="1">
              <a:lnSpc>
                <a:spcPct val="80000"/>
              </a:lnSpc>
            </a:pPr>
            <a:r>
              <a:rPr lang="en-US" sz="1800" dirty="0" smtClean="0">
                <a:solidFill>
                  <a:schemeClr val="tx1">
                    <a:lumMod val="95000"/>
                    <a:lumOff val="5000"/>
                  </a:schemeClr>
                </a:solidFill>
                <a:latin typeface="Comic Sans MS" pitchFamily="66" charset="0"/>
                <a:hlinkClick r:id="rId2"/>
              </a:rPr>
              <a:t>http://www.livebinders.com/play/play_or_edit?id=119216</a:t>
            </a:r>
            <a:endParaRPr lang="en-US" sz="1800" dirty="0" smtClean="0">
              <a:solidFill>
                <a:schemeClr val="tx1">
                  <a:lumMod val="95000"/>
                  <a:lumOff val="5000"/>
                </a:schemeClr>
              </a:solidFill>
              <a:latin typeface="Comic Sans MS" pitchFamily="66" charset="0"/>
            </a:endParaRPr>
          </a:p>
          <a:p>
            <a:pPr eaLnBrk="1" hangingPunct="1">
              <a:lnSpc>
                <a:spcPct val="80000"/>
              </a:lnSpc>
            </a:pPr>
            <a:r>
              <a:rPr lang="en-US" sz="1800" u="sng" dirty="0" smtClean="0">
                <a:solidFill>
                  <a:schemeClr val="tx1">
                    <a:lumMod val="95000"/>
                    <a:lumOff val="5000"/>
                  </a:schemeClr>
                </a:solidFill>
                <a:latin typeface="Comic Sans MS" pitchFamily="66" charset="0"/>
                <a:hlinkClick r:id="rId3"/>
              </a:rPr>
              <a:t>http://teachersnetwork.org/lessonplans/?gclid=CIzagfbqy7ACFcdlOgod7hEvMw</a:t>
            </a:r>
            <a:endParaRPr lang="en-US" sz="1800" dirty="0" smtClean="0">
              <a:solidFill>
                <a:schemeClr val="tx1">
                  <a:lumMod val="95000"/>
                  <a:lumOff val="5000"/>
                </a:schemeClr>
              </a:solidFill>
              <a:latin typeface="Comic Sans MS" pitchFamily="66" charset="0"/>
            </a:endParaRPr>
          </a:p>
          <a:p>
            <a:pPr eaLnBrk="1" hangingPunct="1">
              <a:lnSpc>
                <a:spcPct val="80000"/>
              </a:lnSpc>
            </a:pPr>
            <a:r>
              <a:rPr lang="en-US" sz="1800" u="sng" dirty="0" smtClean="0">
                <a:solidFill>
                  <a:schemeClr val="tx1">
                    <a:lumMod val="95000"/>
                    <a:lumOff val="5000"/>
                  </a:schemeClr>
                </a:solidFill>
                <a:latin typeface="Comic Sans MS" pitchFamily="66" charset="0"/>
                <a:hlinkClick r:id="rId4"/>
              </a:rPr>
              <a:t>http://www.icivics.org/teachers/lesson-plans/lesson-1-so-you-think-you-can-argue</a:t>
            </a:r>
            <a:endParaRPr lang="en-US" sz="1800" dirty="0" smtClean="0">
              <a:solidFill>
                <a:schemeClr val="tx1">
                  <a:lumMod val="95000"/>
                  <a:lumOff val="5000"/>
                </a:schemeClr>
              </a:solidFill>
              <a:latin typeface="Comic Sans MS" pitchFamily="66" charset="0"/>
            </a:endParaRPr>
          </a:p>
          <a:p>
            <a:pPr eaLnBrk="1" hangingPunct="1">
              <a:lnSpc>
                <a:spcPct val="80000"/>
              </a:lnSpc>
            </a:pPr>
            <a:r>
              <a:rPr lang="en-US" sz="1800" u="sng" dirty="0" smtClean="0">
                <a:solidFill>
                  <a:schemeClr val="tx1">
                    <a:lumMod val="95000"/>
                    <a:lumOff val="5000"/>
                  </a:schemeClr>
                </a:solidFill>
                <a:latin typeface="Comic Sans MS" pitchFamily="66" charset="0"/>
                <a:hlinkClick r:id="rId5"/>
              </a:rPr>
              <a:t>http://youth.net/cec/cecsst/sst-elem.html</a:t>
            </a:r>
            <a:endParaRPr lang="en-US" sz="1800" dirty="0" smtClean="0">
              <a:solidFill>
                <a:schemeClr val="tx1">
                  <a:lumMod val="95000"/>
                  <a:lumOff val="5000"/>
                </a:schemeClr>
              </a:solidFill>
              <a:latin typeface="Comic Sans MS" pitchFamily="66" charset="0"/>
            </a:endParaRPr>
          </a:p>
          <a:p>
            <a:pPr eaLnBrk="1" hangingPunct="1">
              <a:lnSpc>
                <a:spcPct val="80000"/>
              </a:lnSpc>
            </a:pPr>
            <a:r>
              <a:rPr lang="en-US" sz="1800" dirty="0" smtClean="0">
                <a:solidFill>
                  <a:schemeClr val="tx1">
                    <a:lumMod val="95000"/>
                    <a:lumOff val="5000"/>
                  </a:schemeClr>
                </a:solidFill>
                <a:latin typeface="Comic Sans MS" pitchFamily="66" charset="0"/>
                <a:hlinkClick r:id="rId6"/>
              </a:rPr>
              <a:t>http://mrshillman.iowapages.org/id7.html</a:t>
            </a:r>
            <a:endParaRPr lang="en-US" sz="1800" dirty="0" smtClean="0">
              <a:solidFill>
                <a:schemeClr val="tx1">
                  <a:lumMod val="95000"/>
                  <a:lumOff val="5000"/>
                </a:schemeClr>
              </a:solidFill>
              <a:latin typeface="Comic Sans MS" pitchFamily="66" charset="0"/>
            </a:endParaRPr>
          </a:p>
          <a:p>
            <a:pPr eaLnBrk="1" hangingPunct="1">
              <a:lnSpc>
                <a:spcPct val="80000"/>
              </a:lnSpc>
            </a:pPr>
            <a:r>
              <a:rPr lang="en-US" sz="1800" u="sng" dirty="0" smtClean="0">
                <a:solidFill>
                  <a:schemeClr val="tx1">
                    <a:lumMod val="95000"/>
                    <a:lumOff val="5000"/>
                  </a:schemeClr>
                </a:solidFill>
                <a:latin typeface="Comic Sans MS" pitchFamily="66" charset="0"/>
                <a:hlinkClick r:id="rId7"/>
              </a:rPr>
              <a:t>http://www.teachervision.fen.com/tv/browse.php?term=250000000000&amp;tab=Subjects&amp;lowest_grade=105&amp;highest_grade=105</a:t>
            </a:r>
            <a:endParaRPr lang="en-US" sz="1800" dirty="0" smtClean="0">
              <a:solidFill>
                <a:schemeClr val="tx1">
                  <a:lumMod val="95000"/>
                  <a:lumOff val="5000"/>
                </a:schemeClr>
              </a:solidFill>
              <a:latin typeface="Comic Sans MS" pitchFamily="66" charset="0"/>
            </a:endParaRPr>
          </a:p>
          <a:p>
            <a:pPr eaLnBrk="1" hangingPunct="1">
              <a:lnSpc>
                <a:spcPct val="80000"/>
              </a:lnSpc>
            </a:pPr>
            <a:r>
              <a:rPr lang="en-US" sz="1800" u="sng" dirty="0" smtClean="0">
                <a:solidFill>
                  <a:schemeClr val="tx1">
                    <a:lumMod val="95000"/>
                    <a:lumOff val="5000"/>
                  </a:schemeClr>
                </a:solidFill>
                <a:latin typeface="Comic Sans MS" pitchFamily="66" charset="0"/>
                <a:hlinkClick r:id="rId8"/>
              </a:rPr>
              <a:t>http://thirdgrade.okaloosaschools.wikispaces.net/Social+Studies</a:t>
            </a:r>
            <a:endParaRPr lang="en-US" sz="1800" dirty="0" smtClean="0">
              <a:solidFill>
                <a:schemeClr val="tx1">
                  <a:lumMod val="95000"/>
                  <a:lumOff val="5000"/>
                </a:schemeClr>
              </a:solidFill>
              <a:latin typeface="Comic Sans MS" pitchFamily="66" charset="0"/>
            </a:endParaRPr>
          </a:p>
          <a:p>
            <a:pPr eaLnBrk="1" hangingPunct="1">
              <a:lnSpc>
                <a:spcPct val="80000"/>
              </a:lnSpc>
            </a:pPr>
            <a:r>
              <a:rPr lang="en-US" sz="1800" u="sng" dirty="0" smtClean="0">
                <a:solidFill>
                  <a:schemeClr val="tx1">
                    <a:lumMod val="95000"/>
                    <a:lumOff val="5000"/>
                  </a:schemeClr>
                </a:solidFill>
                <a:latin typeface="Comic Sans MS" pitchFamily="66" charset="0"/>
                <a:hlinkClick r:id="rId9"/>
              </a:rPr>
              <a:t>http://www.education.com/worksheets/social-studies/</a:t>
            </a:r>
            <a:endParaRPr lang="en-US" sz="1800" dirty="0" smtClean="0">
              <a:solidFill>
                <a:schemeClr val="tx1">
                  <a:lumMod val="95000"/>
                  <a:lumOff val="5000"/>
                </a:schemeClr>
              </a:solidFill>
              <a:latin typeface="Comic Sans MS" pitchFamily="66" charset="0"/>
            </a:endParaRPr>
          </a:p>
          <a:p>
            <a:pPr eaLnBrk="1" hangingPunct="1">
              <a:lnSpc>
                <a:spcPct val="80000"/>
              </a:lnSpc>
            </a:pPr>
            <a:r>
              <a:rPr lang="en-US" sz="1800" u="sng" dirty="0" smtClean="0">
                <a:solidFill>
                  <a:schemeClr val="tx1">
                    <a:lumMod val="95000"/>
                    <a:lumOff val="5000"/>
                  </a:schemeClr>
                </a:solidFill>
                <a:latin typeface="Comic Sans MS" pitchFamily="66" charset="0"/>
                <a:hlinkClick r:id="rId10"/>
              </a:rPr>
              <a:t>http://www.superteacherworksheets.com/full-science.html</a:t>
            </a:r>
            <a:endParaRPr lang="en-US" sz="1800" dirty="0" smtClean="0">
              <a:solidFill>
                <a:schemeClr val="tx1">
                  <a:lumMod val="95000"/>
                  <a:lumOff val="5000"/>
                </a:schemeClr>
              </a:solidFill>
              <a:latin typeface="Comic Sans MS" pitchFamily="66" charset="0"/>
            </a:endParaRPr>
          </a:p>
          <a:p>
            <a:pPr eaLnBrk="1" hangingPunct="1">
              <a:lnSpc>
                <a:spcPct val="80000"/>
              </a:lnSpc>
            </a:pPr>
            <a:r>
              <a:rPr lang="en-US" sz="1800" u="sng" dirty="0" smtClean="0">
                <a:solidFill>
                  <a:schemeClr val="tx1">
                    <a:lumMod val="95000"/>
                    <a:lumOff val="5000"/>
                  </a:schemeClr>
                </a:solidFill>
                <a:latin typeface="Comic Sans MS" pitchFamily="66" charset="0"/>
                <a:hlinkClick r:id="rId11"/>
              </a:rPr>
              <a:t>http://www.csun.edu/~hcedu013/onlineactivities.html</a:t>
            </a:r>
            <a:endParaRPr lang="en-US" sz="1800" dirty="0" smtClean="0">
              <a:solidFill>
                <a:schemeClr val="tx1">
                  <a:lumMod val="95000"/>
                  <a:lumOff val="5000"/>
                </a:schemeClr>
              </a:solidFill>
              <a:latin typeface="Comic Sans MS" pitchFamily="66" charset="0"/>
            </a:endParaRPr>
          </a:p>
          <a:p>
            <a:pPr eaLnBrk="1" hangingPunct="1">
              <a:lnSpc>
                <a:spcPct val="80000"/>
              </a:lnSpc>
            </a:pPr>
            <a:endParaRPr lang="en-US" sz="1300" dirty="0" smtClean="0"/>
          </a:p>
        </p:txBody>
      </p:sp>
    </p:spTree>
    <p:extLst>
      <p:ext uri="{BB962C8B-B14F-4D97-AF65-F5344CB8AC3E}">
        <p14:creationId xmlns:p14="http://schemas.microsoft.com/office/powerpoint/2010/main" val="20576589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normAutofit fontScale="90000"/>
          </a:bodyPr>
          <a:lstStyle/>
          <a:p>
            <a:pPr algn="ctr" eaLnBrk="1" hangingPunct="1"/>
            <a:r>
              <a:rPr lang="en-US" sz="3200" b="1" dirty="0" smtClean="0">
                <a:latin typeface="Comic Sans MS" pitchFamily="66" charset="0"/>
              </a:rPr>
              <a:t>Connections to the North Carolina Information and Technology Standards</a:t>
            </a:r>
          </a:p>
        </p:txBody>
      </p:sp>
      <p:sp>
        <p:nvSpPr>
          <p:cNvPr id="9" name="Content Placeholder 8"/>
          <p:cNvSpPr>
            <a:spLocks noGrp="1"/>
          </p:cNvSpPr>
          <p:nvPr>
            <p:ph sz="half" idx="1"/>
          </p:nvPr>
        </p:nvSpPr>
        <p:spPr/>
        <p:txBody>
          <a:bodyPr>
            <a:normAutofit/>
          </a:bodyPr>
          <a:lstStyle/>
          <a:p>
            <a:pPr eaLnBrk="1" hangingPunct="1">
              <a:lnSpc>
                <a:spcPct val="90000"/>
              </a:lnSpc>
              <a:buFont typeface="Wingdings 2" charset="2"/>
              <a:buNone/>
            </a:pPr>
            <a:r>
              <a:rPr lang="en-US" sz="1900" b="1" dirty="0" smtClean="0">
                <a:latin typeface="Comic Sans MS" pitchFamily="66" charset="0"/>
              </a:rPr>
              <a:t>Sources of Information</a:t>
            </a:r>
          </a:p>
          <a:p>
            <a:pPr eaLnBrk="1" hangingPunct="1">
              <a:lnSpc>
                <a:spcPct val="90000"/>
              </a:lnSpc>
              <a:buFont typeface="Arial" charset="0"/>
              <a:buChar char="•"/>
            </a:pPr>
            <a:r>
              <a:rPr lang="en-US" sz="1900" dirty="0" smtClean="0">
                <a:latin typeface="Comic Sans MS" pitchFamily="66" charset="0"/>
              </a:rPr>
              <a:t>Classify useful sources of information</a:t>
            </a:r>
          </a:p>
          <a:p>
            <a:pPr eaLnBrk="1" hangingPunct="1">
              <a:lnSpc>
                <a:spcPct val="90000"/>
              </a:lnSpc>
              <a:buFont typeface="Wingdings 2" charset="2"/>
              <a:buNone/>
            </a:pPr>
            <a:r>
              <a:rPr lang="en-US" sz="1900" b="1" dirty="0" smtClean="0">
                <a:latin typeface="Comic Sans MS" pitchFamily="66" charset="0"/>
              </a:rPr>
              <a:t>Informational Text</a:t>
            </a:r>
          </a:p>
          <a:p>
            <a:pPr eaLnBrk="1" hangingPunct="1">
              <a:lnSpc>
                <a:spcPct val="90000"/>
              </a:lnSpc>
              <a:buFont typeface="Arial" charset="0"/>
              <a:buChar char="•"/>
            </a:pPr>
            <a:r>
              <a:rPr lang="en-US" sz="1900" dirty="0" smtClean="0">
                <a:latin typeface="Comic Sans MS" pitchFamily="66" charset="0"/>
              </a:rPr>
              <a:t>Understand the difference between text read for enjoyment and text read for information</a:t>
            </a:r>
          </a:p>
          <a:p>
            <a:pPr eaLnBrk="1" hangingPunct="1">
              <a:lnSpc>
                <a:spcPct val="90000"/>
              </a:lnSpc>
              <a:buFont typeface="Wingdings 2" charset="2"/>
              <a:buNone/>
            </a:pPr>
            <a:r>
              <a:rPr lang="en-US" sz="1900" b="1" dirty="0" smtClean="0">
                <a:latin typeface="Comic Sans MS" pitchFamily="66" charset="0"/>
              </a:rPr>
              <a:t>Technology as a Tool</a:t>
            </a:r>
          </a:p>
          <a:p>
            <a:pPr eaLnBrk="1" hangingPunct="1">
              <a:lnSpc>
                <a:spcPct val="90000"/>
              </a:lnSpc>
              <a:buFont typeface="Arial" charset="0"/>
              <a:buChar char="•"/>
            </a:pPr>
            <a:r>
              <a:rPr lang="en-US" sz="1900" dirty="0" smtClean="0">
                <a:latin typeface="Comic Sans MS" pitchFamily="66" charset="0"/>
              </a:rPr>
              <a:t>Use technology tools and skills to reinforce classroom concepts and activities</a:t>
            </a:r>
          </a:p>
        </p:txBody>
      </p:sp>
      <p:sp>
        <p:nvSpPr>
          <p:cNvPr id="10" name="Content Placeholder 9"/>
          <p:cNvSpPr>
            <a:spLocks noGrp="1"/>
          </p:cNvSpPr>
          <p:nvPr>
            <p:ph sz="half" idx="2"/>
          </p:nvPr>
        </p:nvSpPr>
        <p:spPr/>
        <p:txBody>
          <a:bodyPr>
            <a:normAutofit/>
          </a:bodyPr>
          <a:lstStyle/>
          <a:p>
            <a:pPr eaLnBrk="1" hangingPunct="1">
              <a:lnSpc>
                <a:spcPct val="90000"/>
              </a:lnSpc>
              <a:buFont typeface="Wingdings 2" charset="2"/>
              <a:buNone/>
            </a:pPr>
            <a:r>
              <a:rPr lang="en-US" sz="1900" b="1" dirty="0" smtClean="0">
                <a:latin typeface="Comic Sans MS" pitchFamily="66" charset="0"/>
              </a:rPr>
              <a:t>Research Process</a:t>
            </a:r>
          </a:p>
          <a:p>
            <a:pPr eaLnBrk="1" hangingPunct="1">
              <a:lnSpc>
                <a:spcPct val="90000"/>
              </a:lnSpc>
              <a:buFont typeface="Arial" charset="0"/>
              <a:buChar char="•"/>
            </a:pPr>
            <a:r>
              <a:rPr lang="en-US" sz="1900" dirty="0" smtClean="0">
                <a:latin typeface="Comic Sans MS" pitchFamily="66" charset="0"/>
              </a:rPr>
              <a:t>Understand the importance of good questions in conducting research</a:t>
            </a:r>
          </a:p>
          <a:p>
            <a:pPr eaLnBrk="1" hangingPunct="1">
              <a:lnSpc>
                <a:spcPct val="90000"/>
              </a:lnSpc>
              <a:buFont typeface="Wingdings 2" charset="2"/>
              <a:buNone/>
            </a:pPr>
            <a:r>
              <a:rPr lang="en-US" sz="1900" b="1" dirty="0" smtClean="0">
                <a:latin typeface="Comic Sans MS" pitchFamily="66" charset="0"/>
              </a:rPr>
              <a:t>Safety and Ethical Issues</a:t>
            </a:r>
          </a:p>
          <a:p>
            <a:pPr eaLnBrk="1" hangingPunct="1">
              <a:lnSpc>
                <a:spcPct val="90000"/>
              </a:lnSpc>
              <a:buFont typeface="Arial" charset="0"/>
              <a:buChar char="•"/>
            </a:pPr>
            <a:r>
              <a:rPr lang="en-US" sz="1900" dirty="0" smtClean="0">
                <a:latin typeface="Comic Sans MS" pitchFamily="66" charset="0"/>
              </a:rPr>
              <a:t>Remember safety and ethical issues related to responsible use of information and technology resources</a:t>
            </a:r>
          </a:p>
          <a:p>
            <a:pPr eaLnBrk="1" hangingPunct="1">
              <a:lnSpc>
                <a:spcPct val="90000"/>
              </a:lnSpc>
              <a:buFont typeface="Wingdings 2" charset="2"/>
              <a:buNone/>
            </a:pPr>
            <a:endParaRPr lang="en-US" sz="1900" dirty="0" smtClean="0"/>
          </a:p>
        </p:txBody>
      </p:sp>
      <p:pic>
        <p:nvPicPr>
          <p:cNvPr id="19461" name="Picture 10" descr="ITD2_s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4343400"/>
            <a:ext cx="1968500" cy="196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761994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733800" y="1066800"/>
            <a:ext cx="4648200" cy="3810000"/>
          </a:xfrm>
        </p:spPr>
        <p:txBody>
          <a:bodyPr>
            <a:normAutofit/>
          </a:bodyPr>
          <a:lstStyle/>
          <a:p>
            <a:pPr algn="ctr" fontAlgn="auto">
              <a:spcAft>
                <a:spcPts val="0"/>
              </a:spcAft>
              <a:defRPr/>
            </a:pPr>
            <a:r>
              <a:rPr lang="en-US" sz="4000" b="1" dirty="0">
                <a:latin typeface="Comic Sans MS" pitchFamily="66" charset="0"/>
              </a:rPr>
              <a:t>Use of Revised Bloom’s Taxonomy in </a:t>
            </a:r>
            <a:r>
              <a:rPr lang="en-US" sz="4000" b="1" dirty="0" smtClean="0">
                <a:latin typeface="Comic Sans MS" pitchFamily="66" charset="0"/>
              </a:rPr>
              <a:t>North Carolina Social Studies </a:t>
            </a:r>
            <a:r>
              <a:rPr lang="en-US" sz="4000" b="1" dirty="0">
                <a:latin typeface="Comic Sans MS" pitchFamily="66" charset="0"/>
              </a:rPr>
              <a:t>Essential Standards</a:t>
            </a:r>
            <a:endParaRPr lang="en-US" sz="3800" dirty="0">
              <a:latin typeface="Comic Sans MS" pitchFamily="66" charset="0"/>
            </a:endParaRPr>
          </a:p>
        </p:txBody>
      </p:sp>
    </p:spTree>
    <p:extLst>
      <p:ext uri="{BB962C8B-B14F-4D97-AF65-F5344CB8AC3E}">
        <p14:creationId xmlns:p14="http://schemas.microsoft.com/office/powerpoint/2010/main" val="39716767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1066800" y="304800"/>
            <a:ext cx="7705725" cy="863600"/>
          </a:xfrm>
        </p:spPr>
        <p:txBody>
          <a:bodyPr>
            <a:normAutofit fontScale="90000"/>
          </a:bodyPr>
          <a:lstStyle/>
          <a:p>
            <a:pPr algn="ctr" eaLnBrk="1" hangingPunct="1"/>
            <a:r>
              <a:rPr lang="en-US" sz="2800" dirty="0" smtClean="0">
                <a:latin typeface="Comic Sans MS" pitchFamily="66" charset="0"/>
              </a:rPr>
              <a:t>Structural Changes from the </a:t>
            </a:r>
            <a:br>
              <a:rPr lang="en-US" sz="2800" dirty="0" smtClean="0">
                <a:latin typeface="Comic Sans MS" pitchFamily="66" charset="0"/>
              </a:rPr>
            </a:br>
            <a:r>
              <a:rPr lang="en-US" sz="2800" dirty="0" smtClean="0">
                <a:latin typeface="Comic Sans MS" pitchFamily="66" charset="0"/>
              </a:rPr>
              <a:t>Original Bloom’s Taxonomy Framework to the Revised Bloom’s Taxonomy Framework</a:t>
            </a:r>
          </a:p>
        </p:txBody>
      </p:sp>
      <p:pic>
        <p:nvPicPr>
          <p:cNvPr id="23555" name="Content Placeholder 3" descr="Screen shot 2012-06-14 at 10.15.14 AM.png"/>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87918" y="1600200"/>
            <a:ext cx="7768164" cy="4525963"/>
          </a:xfrm>
        </p:spPr>
      </p:pic>
    </p:spTree>
    <p:extLst>
      <p:ext uri="{BB962C8B-B14F-4D97-AF65-F5344CB8AC3E}">
        <p14:creationId xmlns:p14="http://schemas.microsoft.com/office/powerpoint/2010/main" val="42563480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2"/>
          <p:cNvSpPr>
            <a:spLocks noGrp="1"/>
          </p:cNvSpPr>
          <p:nvPr>
            <p:ph type="title"/>
          </p:nvPr>
        </p:nvSpPr>
        <p:spPr/>
        <p:txBody>
          <a:bodyPr/>
          <a:lstStyle/>
          <a:p>
            <a:pPr algn="ctr" eaLnBrk="1" hangingPunct="1"/>
            <a:r>
              <a:rPr lang="en-US" sz="4000" b="1" dirty="0" smtClean="0">
                <a:latin typeface="Comic Sans MS" pitchFamily="66" charset="0"/>
              </a:rPr>
              <a:t>Neighbors’ </a:t>
            </a:r>
            <a:r>
              <a:rPr lang="en-US" sz="4000" b="1" dirty="0" smtClean="0">
                <a:latin typeface="Comic Sans MS" pitchFamily="66" charset="0"/>
              </a:rPr>
              <a:t>Gossip</a:t>
            </a:r>
          </a:p>
        </p:txBody>
      </p:sp>
      <p:pic>
        <p:nvPicPr>
          <p:cNvPr id="25603"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1461180" y="1509713"/>
            <a:ext cx="6053365" cy="4697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67784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normAutofit fontScale="90000"/>
          </a:bodyPr>
          <a:lstStyle/>
          <a:p>
            <a:pPr algn="ctr" eaLnBrk="1" hangingPunct="1"/>
            <a:r>
              <a:rPr lang="en-US" b="1" dirty="0" smtClean="0">
                <a:latin typeface="Comic Sans MS" pitchFamily="66" charset="0"/>
              </a:rPr>
              <a:t>RBT Cards</a:t>
            </a:r>
            <a:br>
              <a:rPr lang="en-US" b="1" dirty="0" smtClean="0">
                <a:latin typeface="Comic Sans MS" pitchFamily="66" charset="0"/>
              </a:rPr>
            </a:br>
            <a:r>
              <a:rPr lang="en-US" sz="2400" b="1" dirty="0" smtClean="0">
                <a:latin typeface="Comic Sans MS" pitchFamily="66" charset="0"/>
              </a:rPr>
              <a:t>6 Cards: 1 per taxonomy component</a:t>
            </a:r>
          </a:p>
        </p:txBody>
      </p:sp>
      <p:pic>
        <p:nvPicPr>
          <p:cNvPr id="27651" name="Content Placeholder 3" descr="card1.png"/>
          <p:cNvPicPr>
            <a:picLocks noGrp="1" noChangeAspect="1"/>
          </p:cNvPicPr>
          <p:nvPr>
            <p:ph idx="1"/>
          </p:nvPr>
        </p:nvPicPr>
        <p:blipFill>
          <a:blip r:embed="rId3">
            <a:extLst>
              <a:ext uri="{28A0092B-C50C-407E-A947-70E740481C1C}">
                <a14:useLocalDpi xmlns:a14="http://schemas.microsoft.com/office/drawing/2010/main" val="0"/>
              </a:ext>
            </a:extLst>
          </a:blip>
          <a:srcRect l="-41194" r="-41194"/>
          <a:stretch>
            <a:fillRect/>
          </a:stretch>
        </p:blipFill>
        <p:spPr>
          <a:xfrm>
            <a:off x="-914400" y="1524000"/>
            <a:ext cx="6348413" cy="3429000"/>
          </a:xfrm>
        </p:spPr>
      </p:pic>
      <p:sp>
        <p:nvSpPr>
          <p:cNvPr id="5" name="TextBox 4"/>
          <p:cNvSpPr txBox="1"/>
          <p:nvPr/>
        </p:nvSpPr>
        <p:spPr>
          <a:xfrm>
            <a:off x="4648200" y="3505200"/>
            <a:ext cx="3957638" cy="2616200"/>
          </a:xfrm>
          <a:prstGeom prst="rect">
            <a:avLst/>
          </a:prstGeom>
          <a:noFill/>
          <a:ln w="38100" cmpd="sng">
            <a:solidFill>
              <a:schemeClr val="tx1"/>
            </a:solidFill>
          </a:ln>
        </p:spPr>
        <p:txBody>
          <a:bodyPr>
            <a:spAutoFit/>
          </a:bodyPr>
          <a:lstStyle/>
          <a:p>
            <a:pPr algn="ctr">
              <a:defRPr/>
            </a:pPr>
            <a:r>
              <a:rPr lang="en-US" sz="3200" dirty="0">
                <a:ea typeface="ヒラギノ角ゴ Pro W3" pitchFamily="1" charset="-128"/>
              </a:rPr>
              <a:t>Back: Rubric for Responses</a:t>
            </a:r>
          </a:p>
          <a:p>
            <a:pPr marL="457200" indent="-457200">
              <a:buFont typeface="+mj-lt"/>
              <a:buAutoNum type="arabicPeriod"/>
              <a:defRPr/>
            </a:pPr>
            <a:r>
              <a:rPr lang="en-US" sz="2000" dirty="0">
                <a:ea typeface="ヒラギノ角ゴ Pro W3" pitchFamily="1" charset="-128"/>
              </a:rPr>
              <a:t>Uses full sentences.</a:t>
            </a:r>
          </a:p>
          <a:p>
            <a:pPr marL="457200" indent="-457200">
              <a:buFont typeface="+mj-lt"/>
              <a:buAutoNum type="arabicPeriod"/>
              <a:defRPr/>
            </a:pPr>
            <a:r>
              <a:rPr lang="en-US" sz="2000" dirty="0">
                <a:ea typeface="ヒラギノ角ゴ Pro W3" pitchFamily="1" charset="-128"/>
              </a:rPr>
              <a:t>Includes 2-4 related facts.</a:t>
            </a:r>
          </a:p>
          <a:p>
            <a:pPr marL="457200" indent="-457200">
              <a:buFont typeface="+mj-lt"/>
              <a:buAutoNum type="arabicPeriod"/>
              <a:defRPr/>
            </a:pPr>
            <a:r>
              <a:rPr lang="en-US" sz="2000" dirty="0">
                <a:ea typeface="ヒラギノ角ゴ Pro W3" pitchFamily="1" charset="-128"/>
              </a:rPr>
              <a:t>Provides clarifying details.</a:t>
            </a:r>
          </a:p>
          <a:p>
            <a:pPr marL="457200" indent="-457200">
              <a:buFont typeface="+mj-lt"/>
              <a:buAutoNum type="arabicPeriod"/>
              <a:defRPr/>
            </a:pPr>
            <a:r>
              <a:rPr lang="en-US" sz="2000" dirty="0">
                <a:ea typeface="ヒラギノ角ゴ Pro W3" pitchFamily="1" charset="-128"/>
              </a:rPr>
              <a:t>Makes clear connections to     prior learning.</a:t>
            </a:r>
          </a:p>
        </p:txBody>
      </p:sp>
      <p:pic>
        <p:nvPicPr>
          <p:cNvPr id="27653" name="Picture 9" descr="photo-RBT cards.psd"/>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rot="2290085">
            <a:off x="6896100" y="1295400"/>
            <a:ext cx="1371600" cy="183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069922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733800" y="1066800"/>
            <a:ext cx="4648200" cy="3810000"/>
          </a:xfrm>
        </p:spPr>
        <p:txBody>
          <a:bodyPr>
            <a:normAutofit/>
          </a:bodyPr>
          <a:lstStyle/>
          <a:p>
            <a:pPr algn="ctr" fontAlgn="auto">
              <a:spcAft>
                <a:spcPts val="0"/>
              </a:spcAft>
              <a:defRPr/>
            </a:pPr>
            <a:r>
              <a:rPr lang="en-US" sz="4000" b="1" dirty="0">
                <a:latin typeface="Comic Sans MS" pitchFamily="66" charset="0"/>
              </a:rPr>
              <a:t>Use of Strands in the North Carolina </a:t>
            </a:r>
            <a:r>
              <a:rPr lang="en-US" sz="4000" b="1" dirty="0" smtClean="0">
                <a:latin typeface="Comic Sans MS" pitchFamily="66" charset="0"/>
              </a:rPr>
              <a:t>Social Studies </a:t>
            </a:r>
            <a:r>
              <a:rPr lang="en-US" sz="4000" b="1" dirty="0">
                <a:latin typeface="Comic Sans MS" pitchFamily="66" charset="0"/>
              </a:rPr>
              <a:t>Essential Standards</a:t>
            </a:r>
            <a:endParaRPr lang="en-US" sz="3800" dirty="0">
              <a:latin typeface="Comic Sans MS" pitchFamily="66" charset="0"/>
            </a:endParaRPr>
          </a:p>
        </p:txBody>
      </p:sp>
    </p:spTree>
    <p:extLst>
      <p:ext uri="{BB962C8B-B14F-4D97-AF65-F5344CB8AC3E}">
        <p14:creationId xmlns:p14="http://schemas.microsoft.com/office/powerpoint/2010/main" val="781212144"/>
      </p:ext>
    </p:extLst>
  </p:cSld>
  <p:clrMapOvr>
    <a:masterClrMapping/>
  </p:clrMapOvr>
  <p:timing>
    <p:tnLst>
      <p:par>
        <p:cTn id="1" dur="indefinite" restart="never" nodeType="tmRoot"/>
      </p:par>
    </p:tnLst>
  </p:timing>
</p:sld>
</file>

<file path=ppt/theme/theme1.xml><?xml version="1.0" encoding="utf-8"?>
<a:theme xmlns:a="http://schemas.openxmlformats.org/drawingml/2006/main" name="Presentation for report on country">
  <a:themeElements>
    <a:clrScheme name="Global 2">
      <a:dk1>
        <a:srgbClr val="000000"/>
      </a:dk1>
      <a:lt1>
        <a:srgbClr val="FFFFFF"/>
      </a:lt1>
      <a:dk2>
        <a:srgbClr val="CC6600"/>
      </a:dk2>
      <a:lt2>
        <a:srgbClr val="FFFFFF"/>
      </a:lt2>
      <a:accent1>
        <a:srgbClr val="FFFFCC"/>
      </a:accent1>
      <a:accent2>
        <a:srgbClr val="B5E0E3"/>
      </a:accent2>
      <a:accent3>
        <a:srgbClr val="FFFFFF"/>
      </a:accent3>
      <a:accent4>
        <a:srgbClr val="000000"/>
      </a:accent4>
      <a:accent5>
        <a:srgbClr val="FFFFE2"/>
      </a:accent5>
      <a:accent6>
        <a:srgbClr val="A4CBCE"/>
      </a:accent6>
      <a:hlink>
        <a:srgbClr val="E5D093"/>
      </a:hlink>
      <a:folHlink>
        <a:srgbClr val="CCB374"/>
      </a:folHlink>
    </a:clrScheme>
    <a:fontScheme name="Global">
      <a:majorFont>
        <a:latin typeface="Century Schoolbook"/>
        <a:ea typeface=""/>
        <a:cs typeface="Times New Roman"/>
      </a:majorFont>
      <a:minorFont>
        <a:latin typeface="Century Schoolbook"/>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cs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cs typeface="Times New Roman" charset="0"/>
          </a:defRPr>
        </a:defPPr>
      </a:lstStyle>
    </a:lnDef>
  </a:objectDefaults>
  <a:extraClrSchemeLst>
    <a:extraClrScheme>
      <a:clrScheme name="Global 1">
        <a:dk1>
          <a:srgbClr val="000000"/>
        </a:dk1>
        <a:lt1>
          <a:srgbClr val="FFFFCC"/>
        </a:lt1>
        <a:dk2>
          <a:srgbClr val="4D4D4D"/>
        </a:dk2>
        <a:lt2>
          <a:srgbClr val="FFCC00"/>
        </a:lt2>
        <a:accent1>
          <a:srgbClr val="FF9900"/>
        </a:accent1>
        <a:accent2>
          <a:srgbClr val="CC9900"/>
        </a:accent2>
        <a:accent3>
          <a:srgbClr val="B2B2B2"/>
        </a:accent3>
        <a:accent4>
          <a:srgbClr val="DADAAE"/>
        </a:accent4>
        <a:accent5>
          <a:srgbClr val="FFCAAA"/>
        </a:accent5>
        <a:accent6>
          <a:srgbClr val="B98A00"/>
        </a:accent6>
        <a:hlink>
          <a:srgbClr val="898743"/>
        </a:hlink>
        <a:folHlink>
          <a:srgbClr val="666633"/>
        </a:folHlink>
      </a:clrScheme>
      <a:clrMap bg1="dk2" tx1="lt1" bg2="dk1" tx2="lt2" accent1="accent1" accent2="accent2" accent3="accent3" accent4="accent4" accent5="accent5" accent6="accent6" hlink="hlink" folHlink="folHlink"/>
    </a:extraClrScheme>
    <a:extraClrScheme>
      <a:clrScheme name="Global 2">
        <a:dk1>
          <a:srgbClr val="000000"/>
        </a:dk1>
        <a:lt1>
          <a:srgbClr val="FFFFFF"/>
        </a:lt1>
        <a:dk2>
          <a:srgbClr val="CC6600"/>
        </a:dk2>
        <a:lt2>
          <a:srgbClr val="FFFFFF"/>
        </a:lt2>
        <a:accent1>
          <a:srgbClr val="FFFFCC"/>
        </a:accent1>
        <a:accent2>
          <a:srgbClr val="B5E0E3"/>
        </a:accent2>
        <a:accent3>
          <a:srgbClr val="FFFFFF"/>
        </a:accent3>
        <a:accent4>
          <a:srgbClr val="000000"/>
        </a:accent4>
        <a:accent5>
          <a:srgbClr val="FFFFE2"/>
        </a:accent5>
        <a:accent6>
          <a:srgbClr val="A4CBCE"/>
        </a:accent6>
        <a:hlink>
          <a:srgbClr val="E5D093"/>
        </a:hlink>
        <a:folHlink>
          <a:srgbClr val="CCB374"/>
        </a:folHlink>
      </a:clrScheme>
      <a:clrMap bg1="lt1" tx1="dk1" bg2="lt2" tx2="dk2" accent1="accent1" accent2="accent2" accent3="accent3" accent4="accent4" accent5="accent5" accent6="accent6" hlink="hlink" folHlink="folHlink"/>
    </a:extraClrScheme>
    <a:extraClrScheme>
      <a:clrScheme name="Global 3">
        <a:dk1>
          <a:srgbClr val="000000"/>
        </a:dk1>
        <a:lt1>
          <a:srgbClr val="FFFFFF"/>
        </a:lt1>
        <a:dk2>
          <a:srgbClr val="000000"/>
        </a:dk2>
        <a:lt2>
          <a:srgbClr val="FFFFFF"/>
        </a:lt2>
        <a:accent1>
          <a:srgbClr val="F8F8F8"/>
        </a:accent1>
        <a:accent2>
          <a:srgbClr val="969696"/>
        </a:accent2>
        <a:accent3>
          <a:srgbClr val="FFFFFF"/>
        </a:accent3>
        <a:accent4>
          <a:srgbClr val="000000"/>
        </a:accent4>
        <a:accent5>
          <a:srgbClr val="FBFBFB"/>
        </a:accent5>
        <a:accent6>
          <a:srgbClr val="878787"/>
        </a:accent6>
        <a:hlink>
          <a:srgbClr val="DDDDDD"/>
        </a:hlink>
        <a:folHlink>
          <a:srgbClr val="B2B2B2"/>
        </a:folHlink>
      </a:clrScheme>
      <a:clrMap bg1="lt1" tx1="dk1" bg2="lt2" tx2="dk2" accent1="accent1" accent2="accent2" accent3="accent3" accent4="accent4" accent5="accent5" accent6="accent6" hlink="hlink" folHlink="folHlink"/>
    </a:extraClrScheme>
    <a:extraClrScheme>
      <a:clrScheme name="Global 4">
        <a:dk1>
          <a:srgbClr val="000000"/>
        </a:dk1>
        <a:lt1>
          <a:srgbClr val="FFFFFF"/>
        </a:lt1>
        <a:dk2>
          <a:srgbClr val="000066"/>
        </a:dk2>
        <a:lt2>
          <a:srgbClr val="FFFFFF"/>
        </a:lt2>
        <a:accent1>
          <a:srgbClr val="FFFFCC"/>
        </a:accent1>
        <a:accent2>
          <a:srgbClr val="B5E0E3"/>
        </a:accent2>
        <a:accent3>
          <a:srgbClr val="FFFFFF"/>
        </a:accent3>
        <a:accent4>
          <a:srgbClr val="000000"/>
        </a:accent4>
        <a:accent5>
          <a:srgbClr val="FFFFE2"/>
        </a:accent5>
        <a:accent6>
          <a:srgbClr val="A4CBCE"/>
        </a:accent6>
        <a:hlink>
          <a:srgbClr val="BFDFFF"/>
        </a:hlink>
        <a:folHlink>
          <a:srgbClr val="99CCFF"/>
        </a:folHlink>
      </a:clrScheme>
      <a:clrMap bg1="lt1" tx1="dk1" bg2="lt2" tx2="dk2" accent1="accent1" accent2="accent2" accent3="accent3" accent4="accent4" accent5="accent5" accent6="accent6" hlink="hlink" folHlink="folHlink"/>
    </a:extraClrScheme>
    <a:extraClrScheme>
      <a:clrScheme name="Global 5">
        <a:dk1>
          <a:srgbClr val="000000"/>
        </a:dk1>
        <a:lt1>
          <a:srgbClr val="E9E6D9"/>
        </a:lt1>
        <a:dk2>
          <a:srgbClr val="666633"/>
        </a:dk2>
        <a:lt2>
          <a:srgbClr val="CEC7AA"/>
        </a:lt2>
        <a:accent1>
          <a:srgbClr val="FFFFCC"/>
        </a:accent1>
        <a:accent2>
          <a:srgbClr val="B5E0E3"/>
        </a:accent2>
        <a:accent3>
          <a:srgbClr val="F2F0E9"/>
        </a:accent3>
        <a:accent4>
          <a:srgbClr val="000000"/>
        </a:accent4>
        <a:accent5>
          <a:srgbClr val="FFFFE2"/>
        </a:accent5>
        <a:accent6>
          <a:srgbClr val="A4CBCE"/>
        </a:accent6>
        <a:hlink>
          <a:srgbClr val="B6AB82"/>
        </a:hlink>
        <a:folHlink>
          <a:srgbClr val="A0925E"/>
        </a:folHlink>
      </a:clrScheme>
      <a:clrMap bg1="lt1" tx1="dk1" bg2="lt2" tx2="dk2" accent1="accent1" accent2="accent2" accent3="accent3" accent4="accent4" accent5="accent5" accent6="accent6" hlink="hlink" folHlink="folHlink"/>
    </a:extraClrScheme>
    <a:extraClrScheme>
      <a:clrScheme name="Global 6">
        <a:dk1>
          <a:srgbClr val="1B3753"/>
        </a:dk1>
        <a:lt1>
          <a:srgbClr val="EAEAEA"/>
        </a:lt1>
        <a:dk2>
          <a:srgbClr val="336699"/>
        </a:dk2>
        <a:lt2>
          <a:srgbClr val="FFFFCC"/>
        </a:lt2>
        <a:accent1>
          <a:srgbClr val="BA8E46"/>
        </a:accent1>
        <a:accent2>
          <a:srgbClr val="46C0AF"/>
        </a:accent2>
        <a:accent3>
          <a:srgbClr val="ADB8CA"/>
        </a:accent3>
        <a:accent4>
          <a:srgbClr val="C8C8C8"/>
        </a:accent4>
        <a:accent5>
          <a:srgbClr val="D9C6B0"/>
        </a:accent5>
        <a:accent6>
          <a:srgbClr val="3FAE9E"/>
        </a:accent6>
        <a:hlink>
          <a:srgbClr val="93ACC3"/>
        </a:hlink>
        <a:folHlink>
          <a:srgbClr val="7897B4"/>
        </a:folHlink>
      </a:clrScheme>
      <a:clrMap bg1="dk2" tx1="lt1" bg2="dk1" tx2="lt2" accent1="accent1" accent2="accent2" accent3="accent3" accent4="accent4" accent5="accent5" accent6="accent6" hlink="hlink" folHlink="folHlink"/>
    </a:extraClrScheme>
    <a:extraClrScheme>
      <a:clrScheme name="Global 7">
        <a:dk1>
          <a:srgbClr val="000000"/>
        </a:dk1>
        <a:lt1>
          <a:srgbClr val="FFFFFF"/>
        </a:lt1>
        <a:dk2>
          <a:srgbClr val="000000"/>
        </a:dk2>
        <a:lt2>
          <a:srgbClr val="FFFFFF"/>
        </a:lt2>
        <a:accent1>
          <a:srgbClr val="FFFFCC"/>
        </a:accent1>
        <a:accent2>
          <a:srgbClr val="FFCC99"/>
        </a:accent2>
        <a:accent3>
          <a:srgbClr val="FFFFFF"/>
        </a:accent3>
        <a:accent4>
          <a:srgbClr val="000000"/>
        </a:accent4>
        <a:accent5>
          <a:srgbClr val="FFFFE2"/>
        </a:accent5>
        <a:accent6>
          <a:srgbClr val="E7B98A"/>
        </a:accent6>
        <a:hlink>
          <a:srgbClr val="FF9999"/>
        </a:hlink>
        <a:folHlink>
          <a:srgbClr val="E06360"/>
        </a:folHlink>
      </a:clrScheme>
      <a:clrMap bg1="lt1" tx1="dk1" bg2="lt2" tx2="dk2" accent1="accent1" accent2="accent2" accent3="accent3" accent4="accent4" accent5="accent5" accent6="accent6" hlink="hlink" folHlink="folHlink"/>
    </a:extraClrScheme>
    <a:extraClrScheme>
      <a:clrScheme name="Global 8">
        <a:dk1>
          <a:srgbClr val="000000"/>
        </a:dk1>
        <a:lt1>
          <a:srgbClr val="EAEAEA"/>
        </a:lt1>
        <a:dk2>
          <a:srgbClr val="17118B"/>
        </a:dk2>
        <a:lt2>
          <a:srgbClr val="FFFFCC"/>
        </a:lt2>
        <a:accent1>
          <a:srgbClr val="B2B2B2"/>
        </a:accent1>
        <a:accent2>
          <a:srgbClr val="54ABB2"/>
        </a:accent2>
        <a:accent3>
          <a:srgbClr val="ABAAC4"/>
        </a:accent3>
        <a:accent4>
          <a:srgbClr val="C8C8C8"/>
        </a:accent4>
        <a:accent5>
          <a:srgbClr val="D5D5D5"/>
        </a:accent5>
        <a:accent6>
          <a:srgbClr val="4B9BA1"/>
        </a:accent6>
        <a:hlink>
          <a:srgbClr val="4F49A3"/>
        </a:hlink>
        <a:folHlink>
          <a:srgbClr val="2E2573"/>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 for report on country</Template>
  <TotalTime>51</TotalTime>
  <Words>1589</Words>
  <Application>Microsoft Office PowerPoint</Application>
  <PresentationFormat>On-screen Show (4:3)</PresentationFormat>
  <Paragraphs>185</Paragraphs>
  <Slides>30</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Tahoma</vt:lpstr>
      <vt:lpstr>Times New Roman</vt:lpstr>
      <vt:lpstr>Century Schoolbook</vt:lpstr>
      <vt:lpstr>Arial Narrow</vt:lpstr>
      <vt:lpstr>Arial</vt:lpstr>
      <vt:lpstr>Presentation for report on country</vt:lpstr>
      <vt:lpstr>Common Core and  Essential Standards  Summer Institutes</vt:lpstr>
      <vt:lpstr>PowerPoint Presentation</vt:lpstr>
      <vt:lpstr>Connections to North Carolina Teaching Standards</vt:lpstr>
      <vt:lpstr>Connections to the North Carolina Information and Technology Standards</vt:lpstr>
      <vt:lpstr>Use of Revised Bloom’s Taxonomy in North Carolina Social Studies Essential Standards</vt:lpstr>
      <vt:lpstr>Structural Changes from the  Original Bloom’s Taxonomy Framework to the Revised Bloom’s Taxonomy Framework</vt:lpstr>
      <vt:lpstr>Neighbors’ Gossip</vt:lpstr>
      <vt:lpstr>RBT Cards 6 Cards: 1 per taxonomy component</vt:lpstr>
      <vt:lpstr>Use of Strands in the North Carolina Social Studies Essential Standards</vt:lpstr>
      <vt:lpstr>The Five Conceptual Strands</vt:lpstr>
      <vt:lpstr> The Paradigm Shift</vt:lpstr>
      <vt:lpstr>Concepts</vt:lpstr>
      <vt:lpstr>Concept vs. Topic</vt:lpstr>
      <vt:lpstr>Topic-based and focused mostly on the facts</vt:lpstr>
      <vt:lpstr>Conceptual Standards and Curriculum</vt:lpstr>
      <vt:lpstr>Content  Changes and Implications</vt:lpstr>
      <vt:lpstr>Kindergarten – Second Grade</vt:lpstr>
      <vt:lpstr>Third – Fifth Grade</vt:lpstr>
      <vt:lpstr>Infusing  Writing</vt:lpstr>
      <vt:lpstr>    Writing Anchor Standards</vt:lpstr>
      <vt:lpstr>Writing Anchor Standards</vt:lpstr>
      <vt:lpstr>Writing Anchor Standards</vt:lpstr>
      <vt:lpstr>Writing Anchor Standards</vt:lpstr>
      <vt:lpstr>Writing Topics for Social Studies</vt:lpstr>
      <vt:lpstr>Time to Apply Your Learning!</vt:lpstr>
      <vt:lpstr>PowerPoint Presentation</vt:lpstr>
      <vt:lpstr>Unit Planning Template</vt:lpstr>
      <vt:lpstr>Unit Planning Template cont.</vt:lpstr>
      <vt:lpstr>Reflection</vt:lpstr>
      <vt:lpstr>Resources</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Common Core and  Essential Standards  Summer Institutes</dc:title>
  <dc:creator>Yolanda</dc:creator>
  <cp:lastModifiedBy>Yolanda</cp:lastModifiedBy>
  <cp:revision>5</cp:revision>
  <cp:lastPrinted>1601-01-01T00:00:00Z</cp:lastPrinted>
  <dcterms:created xsi:type="dcterms:W3CDTF">2012-06-14T23:58:06Z</dcterms:created>
  <dcterms:modified xsi:type="dcterms:W3CDTF">2012-06-15T00:49:15Z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TC010183711033</vt:lpwstr>
  </property>
</Properties>
</file>